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16"/>
  </p:notesMasterIdLst>
  <p:handoutMasterIdLst>
    <p:handoutMasterId r:id="rId17"/>
  </p:handoutMasterIdLst>
  <p:sldIdLst>
    <p:sldId id="604" r:id="rId7"/>
    <p:sldId id="606" r:id="rId8"/>
    <p:sldId id="709" r:id="rId9"/>
    <p:sldId id="710" r:id="rId10"/>
    <p:sldId id="711" r:id="rId11"/>
    <p:sldId id="712" r:id="rId12"/>
    <p:sldId id="706" r:id="rId13"/>
    <p:sldId id="256" r:id="rId14"/>
    <p:sldId id="696"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2E2E"/>
    <a:srgbClr val="092C74"/>
    <a:srgbClr val="69AC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4" autoAdjust="0"/>
    <p:restoredTop sz="96405"/>
  </p:normalViewPr>
  <p:slideViewPr>
    <p:cSldViewPr snapToGrid="0" showGuides="1">
      <p:cViewPr varScale="1">
        <p:scale>
          <a:sx n="169" d="100"/>
          <a:sy n="169" d="100"/>
        </p:scale>
        <p:origin x="768" y="184"/>
      </p:cViewPr>
      <p:guideLst>
        <p:guide orient="horz" pos="1620"/>
        <p:guide pos="2880"/>
        <p:guide pos="5472"/>
        <p:guide pos="288"/>
        <p:guide orient="horz" pos="270"/>
        <p:guide orient="horz" pos="2988"/>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nce Pascale" userId="33a09a6f-b2d1-47a5-b3b3-352468c288fc" providerId="ADAL" clId="{583C8EB7-C88E-1240-8320-4CA76D8C9812}"/>
    <pc:docChg chg="modSld">
      <pc:chgData name="Chance Pascale" userId="33a09a6f-b2d1-47a5-b3b3-352468c288fc" providerId="ADAL" clId="{583C8EB7-C88E-1240-8320-4CA76D8C9812}" dt="2021-10-04T23:05:34.515" v="3" actId="20577"/>
      <pc:docMkLst>
        <pc:docMk/>
      </pc:docMkLst>
      <pc:sldChg chg="addSp modSp mod">
        <pc:chgData name="Chance Pascale" userId="33a09a6f-b2d1-47a5-b3b3-352468c288fc" providerId="ADAL" clId="{583C8EB7-C88E-1240-8320-4CA76D8C9812}" dt="2021-10-04T23:05:34.515" v="3" actId="20577"/>
        <pc:sldMkLst>
          <pc:docMk/>
          <pc:sldMk cId="2172478368" sldId="709"/>
        </pc:sldMkLst>
        <pc:spChg chg="add mod">
          <ac:chgData name="Chance Pascale" userId="33a09a6f-b2d1-47a5-b3b3-352468c288fc" providerId="ADAL" clId="{583C8EB7-C88E-1240-8320-4CA76D8C9812}" dt="2021-10-04T23:05:34.515" v="3" actId="20577"/>
          <ac:spMkLst>
            <pc:docMk/>
            <pc:sldMk cId="2172478368" sldId="709"/>
            <ac:spMk id="6" creationId="{D957F205-E41A-4643-983D-E70A1B37097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10/4/21</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10/4/21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descr="Medical History Moment - The Founding of Johns Hopkins University ...">
            <a:extLst>
              <a:ext uri="{FF2B5EF4-FFF2-40B4-BE49-F238E27FC236}">
                <a16:creationId xmlns:a16="http://schemas.microsoft.com/office/drawing/2014/main" id="{268DE600-90A7-4B6B-BFFA-EA2C6E80718E}"/>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Lst>
          </p:cNvPr>
          <p:cNvSpPr>
            <a:spLocks/>
          </p:cNvSpPr>
          <p:nvPr userDrawn="1"/>
        </p:nvSpPr>
        <p:spPr bwMode="auto">
          <a:xfrm rot="10800000">
            <a:off x="-2" y="-3"/>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descr="Quotation marks">
            <a:extLst>
              <a:ext uri="{FF2B5EF4-FFF2-40B4-BE49-F238E27FC236}">
                <a16:creationId xmlns:a16="http://schemas.microsoft.com/office/drawing/2014/main" id="{FE8CABBD-9B77-4E67-9A9B-7336CC8B4135}"/>
              </a:ext>
              <a:ext uri="{C183D7F6-B498-43B3-948B-1728B52AA6E4}">
                <adec:decorative xmlns:adec="http://schemas.microsoft.com/office/drawing/2017/decorative" val="0"/>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69ACE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dirty="0"/>
              <a:t>Click to add bullets</a:t>
            </a:r>
          </a:p>
          <a:p>
            <a:pPr lvl="1"/>
            <a:r>
              <a:rPr lang="en-US"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rgbClr val="69ACE5"/>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000">
                <a:solidFill>
                  <a:schemeClr val="bg1"/>
                </a:solidFill>
              </a:defRPr>
            </a:lvl2pPr>
          </a:lstStyle>
          <a:p>
            <a:pPr lvl="0"/>
            <a:r>
              <a:rPr lang="en-US" dirty="0"/>
              <a:t>Click to add bullets</a:t>
            </a:r>
          </a:p>
          <a:p>
            <a:pPr lvl="1"/>
            <a:r>
              <a:rPr lang="en-US"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56241"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69ACE5"/>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301943"/>
            <a:ext cx="3706784" cy="779169"/>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36172" y="109496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7" name="Page Number">
            <a:extLst>
              <a:ext uri="{FF2B5EF4-FFF2-40B4-BE49-F238E27FC236}">
                <a16:creationId xmlns:a16="http://schemas.microsoft.com/office/drawing/2014/main" id="{81AE809D-936A-4237-B462-A8B146A6C789}"/>
              </a:ext>
            </a:extLst>
          </p:cNvPr>
          <p:cNvSpPr txBox="1"/>
          <p:nvPr userDrawn="1"/>
        </p:nvSpPr>
        <p:spPr>
          <a:xfrm>
            <a:off x="7891462" y="4735116"/>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314264"/>
            <a:ext cx="3706784" cy="768196"/>
          </a:xfrm>
          <a:prstGeom prst="rect">
            <a:avLst/>
          </a:prstGeom>
        </p:spPr>
        <p:txBody>
          <a:bodyPr anchor="b"/>
          <a:lstStyle>
            <a:lvl1pPr>
              <a:defRPr sz="3000" b="1">
                <a:solidFill>
                  <a:schemeClr val="bg1"/>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70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76752" y="1096464"/>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455555"/>
            <a:ext cx="8085415" cy="509105"/>
          </a:xfrm>
          <a:prstGeom prst="rect">
            <a:avLst/>
          </a:prstGeom>
        </p:spPr>
        <p:txBody>
          <a:bodyPr anchor="ctr"/>
          <a:lstStyle>
            <a:lvl1pPr>
              <a:defRPr sz="3000" b="1">
                <a:solidFill>
                  <a:schemeClr val="tx2"/>
                </a:solidFill>
              </a:defRPr>
            </a:lvl1pPr>
          </a:lstStyle>
          <a:p>
            <a:r>
              <a:rPr lang="en-US" dirty="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69ACE5"/>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 Light Blue">
    <p:spTree>
      <p:nvGrpSpPr>
        <p:cNvPr id="1" name=""/>
        <p:cNvGrpSpPr/>
        <p:nvPr/>
      </p:nvGrpSpPr>
      <p:grpSpPr>
        <a:xfrm>
          <a:off x="0" y="0"/>
          <a:ext cx="0" cy="0"/>
          <a:chOff x="0" y="0"/>
          <a:chExt cx="0" cy="0"/>
        </a:xfrm>
      </p:grpSpPr>
      <p:pic>
        <p:nvPicPr>
          <p:cNvPr id="8" name="Picture 18">
            <a:extLst>
              <a:ext uri="{FF2B5EF4-FFF2-40B4-BE49-F238E27FC236}">
                <a16:creationId xmlns:a16="http://schemas.microsoft.com/office/drawing/2014/main" id="{6A3B47A9-9AB9-4359-A67A-4A3EC54C488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t="7786" b="7786"/>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3">
            <a:extLst>
              <a:ext uri="{FF2B5EF4-FFF2-40B4-BE49-F238E27FC236}">
                <a16:creationId xmlns:a16="http://schemas.microsoft.com/office/drawing/2014/main" id="{6A59C72E-C9CB-418F-981E-D5C3438A0826}"/>
              </a:ext>
              <a:ext uri="{C183D7F6-B498-43B3-948B-1728B52AA6E4}">
                <adec:decorative xmlns:adec="http://schemas.microsoft.com/office/drawing/2017/decorative" val="1"/>
              </a:ext>
            </a:extLst>
          </p:cNvPr>
          <p:cNvSpPr>
            <a:spLocks/>
          </p:cNvSpPr>
          <p:nvPr userDrawn="1"/>
        </p:nvSpPr>
        <p:spPr bwMode="auto">
          <a:xfrm rot="10800000">
            <a:off x="-2" y="-3"/>
            <a:ext cx="9144001" cy="5143499"/>
          </a:xfrm>
          <a:prstGeom prst="rect">
            <a:avLst/>
          </a:prstGeom>
          <a:gradFill flip="none" rotWithShape="1">
            <a:gsLst>
              <a:gs pos="0">
                <a:srgbClr val="69ACE5">
                  <a:alpha val="85000"/>
                </a:srgbClr>
              </a:gs>
              <a:gs pos="75000">
                <a:srgbClr val="3B6FAF">
                  <a:alpha val="85000"/>
                </a:srgbClr>
              </a:gs>
            </a:gsLst>
            <a:lin ang="10800000" scaled="1"/>
            <a:tileRect/>
          </a:gra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WSE Logo">
            <a:extLst>
              <a:ext uri="{FF2B5EF4-FFF2-40B4-BE49-F238E27FC236}">
                <a16:creationId xmlns:a16="http://schemas.microsoft.com/office/drawing/2014/main" id="{73EE76B3-19B8-4A4F-9962-98EBF35D9275}"/>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642" t="22639" r="15939" b="21111"/>
          <a:stretch/>
        </p:blipFill>
        <p:spPr>
          <a:xfrm>
            <a:off x="2584969" y="1417162"/>
            <a:ext cx="3974062" cy="2309176"/>
          </a:xfrm>
          <a:prstGeom prst="rect">
            <a:avLst/>
          </a:prstGeom>
        </p:spPr>
      </p:pic>
      <p:sp>
        <p:nvSpPr>
          <p:cNvPr id="5" name="Rectangle 4">
            <a:extLst>
              <a:ext uri="{FF2B5EF4-FFF2-40B4-BE49-F238E27FC236}">
                <a16:creationId xmlns:a16="http://schemas.microsoft.com/office/drawing/2014/main" id="{1146C736-D135-449F-AC2D-8C9ACCE3507D}"/>
              </a:ext>
            </a:extLst>
          </p:cNvPr>
          <p:cNvSpPr/>
          <p:nvPr userDrawn="1"/>
        </p:nvSpPr>
        <p:spPr>
          <a:xfrm>
            <a:off x="0" y="4727386"/>
            <a:ext cx="9144000" cy="217090"/>
          </a:xfrm>
          <a:prstGeom prst="rect">
            <a:avLst/>
          </a:prstGeom>
        </p:spPr>
        <p:txBody>
          <a:bodyPr wrap="square" lIns="81639" tIns="40820" rIns="81639" bIns="40820">
            <a:spAutoFit/>
          </a:bodyPr>
          <a:lstStyle/>
          <a:p>
            <a:pPr algn="ctr"/>
            <a:r>
              <a:rPr lang="en-US" sz="875" dirty="0">
                <a:solidFill>
                  <a:schemeClr val="bg1"/>
                </a:solidFill>
                <a:latin typeface="Arial"/>
                <a:cs typeface="Arial"/>
              </a:rPr>
              <a:t>© The Johns Hopkins University 2021, All Rights Reserved.</a:t>
            </a:r>
          </a:p>
        </p:txBody>
      </p:sp>
    </p:spTree>
    <p:extLst>
      <p:ext uri="{BB962C8B-B14F-4D97-AF65-F5344CB8AC3E}">
        <p14:creationId xmlns:p14="http://schemas.microsoft.com/office/powerpoint/2010/main" val="32260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4959304" y="980442"/>
            <a:ext cx="3141409" cy="927216"/>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C658811F-BA33-419E-AC91-AAC3393B703F}"/>
              </a:ext>
            </a:extLst>
          </p:cNvPr>
          <p:cNvSpPr/>
          <p:nvPr/>
        </p:nvSpPr>
        <p:spPr>
          <a:xfrm>
            <a:off x="5062969" y="1907658"/>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815009"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815009" y="2760932"/>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709293"/>
            <a:ext cx="4682835" cy="526467"/>
          </a:xfrm>
          <a:prstGeom prst="rect">
            <a:avLst/>
          </a:prstGeom>
        </p:spPr>
        <p:txBody>
          <a:bodyPr anchor="ctr"/>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51089"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dirty="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34072" y="2430265"/>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840927"/>
            <a:ext cx="4953052" cy="579032"/>
          </a:xfrm>
          <a:prstGeom prst="rect">
            <a:avLst/>
          </a:prstGeom>
        </p:spPr>
        <p:txBody>
          <a:bodyPr anchor="ctr"/>
          <a:lstStyle>
            <a:lvl1pPr>
              <a:defRPr sz="3000" b="1">
                <a:solidFill>
                  <a:schemeClr val="bg1"/>
                </a:solidFill>
              </a:defRPr>
            </a:lvl1pPr>
          </a:lstStyle>
          <a:p>
            <a:r>
              <a:rPr lang="en-US"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509214"/>
            <a:ext cx="3588328" cy="509105"/>
          </a:xfrm>
          <a:prstGeom prst="rect">
            <a:avLst/>
          </a:prstGeom>
        </p:spPr>
        <p:txBody>
          <a:bodyPr anchor="ctr"/>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36172" y="103826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1"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455555"/>
            <a:ext cx="4581006" cy="509105"/>
          </a:xfrm>
          <a:prstGeom prst="rect">
            <a:avLst/>
          </a:prstGeom>
        </p:spPr>
        <p:txBody>
          <a:bodyPr anchor="ctr"/>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50138" y="969856"/>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chemeClr val="bg2"/>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bg2"/>
              </a:buClr>
              <a:buFont typeface="Courier New" panose="02070309020205020404" pitchFamily="49" charset="0"/>
              <a:buChar char="o"/>
              <a:defRPr sz="1600"/>
            </a:lvl2pPr>
            <a:lvl3pPr marL="914400" indent="-228600">
              <a:buClr>
                <a:schemeClr val="bg2"/>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70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lumMod val="50000"/>
                  </a:schemeClr>
                </a:solidFill>
                <a:latin typeface="+mj-lt"/>
              </a:rPr>
              <a:t>                </a:t>
            </a:r>
            <a:fld id="{F2C1E792-EDA4-4DC5-8412-A2C2E5D30ADF}" type="slidenum">
              <a:rPr lang="en-US" sz="1000" b="1" baseline="0">
                <a:solidFill>
                  <a:schemeClr val="bg1">
                    <a:lumMod val="50000"/>
                  </a:schemeClr>
                </a:solidFill>
                <a:latin typeface="+mj-lt"/>
              </a:rPr>
              <a:pPr algn="r" defTabSz="685783">
                <a:defRPr/>
              </a:pPr>
              <a:t>‹#›</a:t>
            </a:fld>
            <a:endParaRPr lang="en-US" sz="1000" b="1" baseline="0" dirty="0">
              <a:solidFill>
                <a:schemeClr val="bg1">
                  <a:lumMod val="50000"/>
                </a:schemeClr>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3959" r:id="rId3"/>
    <p:sldLayoutId id="2147483964"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5" r:id="rId3"/>
    <p:sldLayoutId id="2147484016" r:id="rId4"/>
    <p:sldLayoutId id="2147484027" r:id="rId5"/>
    <p:sldLayoutId id="2147484033" r:id="rId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071" r:id="rId3"/>
    <p:sldLayoutId id="2147484072" r:id="rId4"/>
    <p:sldLayoutId id="2147484073" r:id="rId5"/>
    <p:sldLayoutId id="2147484082" r:id="rId6"/>
    <p:sldLayoutId id="2147484081" r:id="rId7"/>
    <p:sldLayoutId id="2147484084" r:id="rId8"/>
    <p:sldLayoutId id="2147484083" r:id="rId9"/>
    <p:sldLayoutId id="2147484085" r:id="rId10"/>
    <p:sldLayoutId id="2147484077" r:id="rId11"/>
    <p:sldLayoutId id="2147484074" r:id="rId12"/>
    <p:sldLayoutId id="2147484075" r:id="rId13"/>
    <p:sldLayoutId id="2147484078" r:id="rId14"/>
    <p:sldLayoutId id="2147484079" r:id="rId15"/>
    <p:sldLayoutId id="2147484080" r:id="rId16"/>
    <p:sldLayoutId id="2147484086" r:id="rId17"/>
    <p:sldLayoutId id="2147484087" r:id="rId18"/>
    <p:sldLayoutId id="2147484088" r:id="rId19"/>
    <p:sldLayoutId id="2147484089" r:id="rId2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software.intel.com/content/www/us/en/develop/articles/software-techniques-for-shared-cache-multi-core-systems.html?wapkw=smart+cache" TargetMode="External"/><Relationship Id="rId2" Type="http://schemas.openxmlformats.org/officeDocument/2006/relationships/hyperlink" Target="https://images.nvidia.com/aem-dam/en-zz/Solutions/geforce/ampere/pdf/NVIDIA-ampere-GA102-GPU-Architecture-Whitepaper-V1.pdf" TargetMode="External"/><Relationship Id="rId1" Type="http://schemas.openxmlformats.org/officeDocument/2006/relationships/slideLayout" Target="../slideLayouts/slideLayout2.xml"/><Relationship Id="rId6" Type="http://schemas.openxmlformats.org/officeDocument/2006/relationships/hyperlink" Target="https://apastyle.apa.org/style-grammar-guidelines/references/examples" TargetMode="External"/><Relationship Id="rId5" Type="http://schemas.openxmlformats.org/officeDocument/2006/relationships/hyperlink" Target="https://apastyle.apa.org/style-grammar-guidelines" TargetMode="External"/><Relationship Id="rId4" Type="http://schemas.openxmlformats.org/officeDocument/2006/relationships/hyperlink" Target="https://commons.wikimedia.org/wiki/File:Beowulf.p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image" Target="../media/image28.svg"/><Relationship Id="rId42" Type="http://schemas.openxmlformats.org/officeDocument/2006/relationships/image" Target="../media/image49.png"/><Relationship Id="rId47" Type="http://schemas.openxmlformats.org/officeDocument/2006/relationships/image" Target="../media/image54.svg"/><Relationship Id="rId63" Type="http://schemas.openxmlformats.org/officeDocument/2006/relationships/image" Target="../media/image70.svg"/><Relationship Id="rId68" Type="http://schemas.openxmlformats.org/officeDocument/2006/relationships/image" Target="../media/image75.png"/><Relationship Id="rId84" Type="http://schemas.openxmlformats.org/officeDocument/2006/relationships/image" Target="../media/image91.png"/><Relationship Id="rId89" Type="http://schemas.openxmlformats.org/officeDocument/2006/relationships/image" Target="../media/image96.svg"/><Relationship Id="rId16" Type="http://schemas.openxmlformats.org/officeDocument/2006/relationships/image" Target="../media/image23.png"/><Relationship Id="rId11" Type="http://schemas.openxmlformats.org/officeDocument/2006/relationships/image" Target="../media/image18.svg"/><Relationship Id="rId32" Type="http://schemas.openxmlformats.org/officeDocument/2006/relationships/image" Target="../media/image39.png"/><Relationship Id="rId37" Type="http://schemas.openxmlformats.org/officeDocument/2006/relationships/image" Target="../media/image44.svg"/><Relationship Id="rId53" Type="http://schemas.openxmlformats.org/officeDocument/2006/relationships/image" Target="../media/image60.svg"/><Relationship Id="rId58" Type="http://schemas.openxmlformats.org/officeDocument/2006/relationships/image" Target="../media/image65.png"/><Relationship Id="rId74" Type="http://schemas.openxmlformats.org/officeDocument/2006/relationships/image" Target="../media/image81.png"/><Relationship Id="rId79" Type="http://schemas.openxmlformats.org/officeDocument/2006/relationships/image" Target="../media/image86.svg"/><Relationship Id="rId5" Type="http://schemas.openxmlformats.org/officeDocument/2006/relationships/image" Target="../media/image12.svg"/><Relationship Id="rId90" Type="http://schemas.openxmlformats.org/officeDocument/2006/relationships/image" Target="../media/image97.png"/><Relationship Id="rId95" Type="http://schemas.openxmlformats.org/officeDocument/2006/relationships/image" Target="../media/image102.svg"/><Relationship Id="rId22" Type="http://schemas.openxmlformats.org/officeDocument/2006/relationships/image" Target="../media/image29.png"/><Relationship Id="rId27" Type="http://schemas.openxmlformats.org/officeDocument/2006/relationships/image" Target="../media/image34.svg"/><Relationship Id="rId43" Type="http://schemas.openxmlformats.org/officeDocument/2006/relationships/image" Target="../media/image50.svg"/><Relationship Id="rId48" Type="http://schemas.openxmlformats.org/officeDocument/2006/relationships/image" Target="../media/image55.png"/><Relationship Id="rId64" Type="http://schemas.openxmlformats.org/officeDocument/2006/relationships/image" Target="../media/image71.png"/><Relationship Id="rId69" Type="http://schemas.openxmlformats.org/officeDocument/2006/relationships/image" Target="../media/image76.svg"/><Relationship Id="rId80" Type="http://schemas.openxmlformats.org/officeDocument/2006/relationships/image" Target="../media/image87.png"/><Relationship Id="rId85" Type="http://schemas.openxmlformats.org/officeDocument/2006/relationships/image" Target="../media/image92.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33" Type="http://schemas.openxmlformats.org/officeDocument/2006/relationships/image" Target="../media/image40.svg"/><Relationship Id="rId38" Type="http://schemas.openxmlformats.org/officeDocument/2006/relationships/image" Target="../media/image45.png"/><Relationship Id="rId46" Type="http://schemas.openxmlformats.org/officeDocument/2006/relationships/image" Target="../media/image53.png"/><Relationship Id="rId59" Type="http://schemas.openxmlformats.org/officeDocument/2006/relationships/image" Target="../media/image66.svg"/><Relationship Id="rId67" Type="http://schemas.openxmlformats.org/officeDocument/2006/relationships/image" Target="../media/image74.svg"/><Relationship Id="rId20" Type="http://schemas.openxmlformats.org/officeDocument/2006/relationships/image" Target="../media/image27.png"/><Relationship Id="rId41" Type="http://schemas.openxmlformats.org/officeDocument/2006/relationships/image" Target="../media/image48.svg"/><Relationship Id="rId54" Type="http://schemas.openxmlformats.org/officeDocument/2006/relationships/image" Target="../media/image61.png"/><Relationship Id="rId62" Type="http://schemas.openxmlformats.org/officeDocument/2006/relationships/image" Target="../media/image69.png"/><Relationship Id="rId70" Type="http://schemas.openxmlformats.org/officeDocument/2006/relationships/image" Target="../media/image77.png"/><Relationship Id="rId75" Type="http://schemas.openxmlformats.org/officeDocument/2006/relationships/image" Target="../media/image82.svg"/><Relationship Id="rId83" Type="http://schemas.openxmlformats.org/officeDocument/2006/relationships/image" Target="../media/image90.svg"/><Relationship Id="rId88" Type="http://schemas.openxmlformats.org/officeDocument/2006/relationships/image" Target="../media/image95.png"/><Relationship Id="rId91" Type="http://schemas.openxmlformats.org/officeDocument/2006/relationships/image" Target="../media/image98.svg"/><Relationship Id="rId96"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3.pn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36" Type="http://schemas.openxmlformats.org/officeDocument/2006/relationships/image" Target="../media/image43.png"/><Relationship Id="rId49" Type="http://schemas.openxmlformats.org/officeDocument/2006/relationships/image" Target="../media/image56.svg"/><Relationship Id="rId57" Type="http://schemas.openxmlformats.org/officeDocument/2006/relationships/image" Target="../media/image64.svg"/><Relationship Id="rId10" Type="http://schemas.openxmlformats.org/officeDocument/2006/relationships/image" Target="../media/image17.png"/><Relationship Id="rId31" Type="http://schemas.openxmlformats.org/officeDocument/2006/relationships/image" Target="../media/image38.svg"/><Relationship Id="rId44" Type="http://schemas.openxmlformats.org/officeDocument/2006/relationships/image" Target="../media/image51.png"/><Relationship Id="rId52" Type="http://schemas.openxmlformats.org/officeDocument/2006/relationships/image" Target="../media/image59.png"/><Relationship Id="rId60" Type="http://schemas.openxmlformats.org/officeDocument/2006/relationships/image" Target="../media/image67.png"/><Relationship Id="rId65" Type="http://schemas.openxmlformats.org/officeDocument/2006/relationships/image" Target="../media/image72.svg"/><Relationship Id="rId73" Type="http://schemas.openxmlformats.org/officeDocument/2006/relationships/image" Target="../media/image80.svg"/><Relationship Id="rId78" Type="http://schemas.openxmlformats.org/officeDocument/2006/relationships/image" Target="../media/image85.png"/><Relationship Id="rId81" Type="http://schemas.openxmlformats.org/officeDocument/2006/relationships/image" Target="../media/image88.svg"/><Relationship Id="rId86" Type="http://schemas.openxmlformats.org/officeDocument/2006/relationships/image" Target="../media/image93.png"/><Relationship Id="rId94" Type="http://schemas.openxmlformats.org/officeDocument/2006/relationships/image" Target="../media/image101.png"/><Relationship Id="rId99" Type="http://schemas.openxmlformats.org/officeDocument/2006/relationships/image" Target="../media/image106.svg"/><Relationship Id="rId101" Type="http://schemas.openxmlformats.org/officeDocument/2006/relationships/image" Target="../media/image108.svg"/><Relationship Id="rId4" Type="http://schemas.openxmlformats.org/officeDocument/2006/relationships/image" Target="../media/image11.png"/><Relationship Id="rId9" Type="http://schemas.openxmlformats.org/officeDocument/2006/relationships/image" Target="../media/image16.svg"/><Relationship Id="rId13" Type="http://schemas.openxmlformats.org/officeDocument/2006/relationships/image" Target="../media/image20.svg"/><Relationship Id="rId18" Type="http://schemas.openxmlformats.org/officeDocument/2006/relationships/image" Target="../media/image25.png"/><Relationship Id="rId39" Type="http://schemas.openxmlformats.org/officeDocument/2006/relationships/image" Target="../media/image46.svg"/><Relationship Id="rId34" Type="http://schemas.openxmlformats.org/officeDocument/2006/relationships/image" Target="../media/image41.png"/><Relationship Id="rId50" Type="http://schemas.openxmlformats.org/officeDocument/2006/relationships/image" Target="../media/image57.png"/><Relationship Id="rId55" Type="http://schemas.openxmlformats.org/officeDocument/2006/relationships/image" Target="../media/image62.svg"/><Relationship Id="rId76" Type="http://schemas.openxmlformats.org/officeDocument/2006/relationships/image" Target="../media/image83.png"/><Relationship Id="rId97" Type="http://schemas.openxmlformats.org/officeDocument/2006/relationships/image" Target="../media/image104.svg"/><Relationship Id="rId7" Type="http://schemas.openxmlformats.org/officeDocument/2006/relationships/image" Target="../media/image14.svg"/><Relationship Id="rId71" Type="http://schemas.openxmlformats.org/officeDocument/2006/relationships/image" Target="../media/image78.svg"/><Relationship Id="rId92" Type="http://schemas.openxmlformats.org/officeDocument/2006/relationships/image" Target="../media/image99.png"/><Relationship Id="rId2" Type="http://schemas.openxmlformats.org/officeDocument/2006/relationships/image" Target="../media/image9.png"/><Relationship Id="rId29" Type="http://schemas.openxmlformats.org/officeDocument/2006/relationships/image" Target="../media/image36.svg"/><Relationship Id="rId24" Type="http://schemas.openxmlformats.org/officeDocument/2006/relationships/image" Target="../media/image31.png"/><Relationship Id="rId40" Type="http://schemas.openxmlformats.org/officeDocument/2006/relationships/image" Target="../media/image47.png"/><Relationship Id="rId45" Type="http://schemas.openxmlformats.org/officeDocument/2006/relationships/image" Target="../media/image52.svg"/><Relationship Id="rId66" Type="http://schemas.openxmlformats.org/officeDocument/2006/relationships/image" Target="../media/image73.png"/><Relationship Id="rId87" Type="http://schemas.openxmlformats.org/officeDocument/2006/relationships/image" Target="../media/image94.svg"/><Relationship Id="rId61" Type="http://schemas.openxmlformats.org/officeDocument/2006/relationships/image" Target="../media/image68.svg"/><Relationship Id="rId82" Type="http://schemas.openxmlformats.org/officeDocument/2006/relationships/image" Target="../media/image89.png"/><Relationship Id="rId19" Type="http://schemas.openxmlformats.org/officeDocument/2006/relationships/image" Target="../media/image26.svg"/><Relationship Id="rId14" Type="http://schemas.openxmlformats.org/officeDocument/2006/relationships/image" Target="../media/image21.png"/><Relationship Id="rId30" Type="http://schemas.openxmlformats.org/officeDocument/2006/relationships/image" Target="../media/image37.png"/><Relationship Id="rId35" Type="http://schemas.openxmlformats.org/officeDocument/2006/relationships/image" Target="../media/image42.svg"/><Relationship Id="rId56" Type="http://schemas.openxmlformats.org/officeDocument/2006/relationships/image" Target="../media/image63.png"/><Relationship Id="rId77" Type="http://schemas.openxmlformats.org/officeDocument/2006/relationships/image" Target="../media/image84.svg"/><Relationship Id="rId100" Type="http://schemas.openxmlformats.org/officeDocument/2006/relationships/image" Target="../media/image107.png"/><Relationship Id="rId8" Type="http://schemas.openxmlformats.org/officeDocument/2006/relationships/image" Target="../media/image15.png"/><Relationship Id="rId51" Type="http://schemas.openxmlformats.org/officeDocument/2006/relationships/image" Target="../media/image58.svg"/><Relationship Id="rId72" Type="http://schemas.openxmlformats.org/officeDocument/2006/relationships/image" Target="../media/image79.png"/><Relationship Id="rId93" Type="http://schemas.openxmlformats.org/officeDocument/2006/relationships/image" Target="../media/image100.svg"/><Relationship Id="rId98" Type="http://schemas.openxmlformats.org/officeDocument/2006/relationships/image" Target="../media/image105.png"/><Relationship Id="rId3"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A6076286-1248-4513-8951-8BAA95505598}"/>
              </a:ext>
            </a:extLst>
          </p:cNvPr>
          <p:cNvSpPr>
            <a:spLocks noGrp="1"/>
          </p:cNvSpPr>
          <p:nvPr>
            <p:ph type="title"/>
          </p:nvPr>
        </p:nvSpPr>
        <p:spPr/>
        <p:txBody>
          <a:bodyPr>
            <a:normAutofit fontScale="90000"/>
          </a:bodyPr>
          <a:lstStyle/>
          <a:p>
            <a:r>
              <a:rPr lang="en-US" dirty="0"/>
              <a:t>CUDA at Scale for the Enterprise</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p:txBody>
          <a:bodyPr>
            <a:normAutofit lnSpcReduction="10000"/>
          </a:bodyPr>
          <a:lstStyle/>
          <a:p>
            <a:r>
              <a:rPr lang="en-US" dirty="0"/>
              <a:t>Multiple CPUs vs Multiple GPUs</a:t>
            </a:r>
          </a:p>
        </p:txBody>
      </p:sp>
    </p:spTree>
    <p:extLst>
      <p:ext uri="{BB962C8B-B14F-4D97-AF65-F5344CB8AC3E}">
        <p14:creationId xmlns:p14="http://schemas.microsoft.com/office/powerpoint/2010/main" val="2208323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2C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DD1D-68E5-4D60-9239-E2C15A1E766D}"/>
              </a:ext>
            </a:extLst>
          </p:cNvPr>
          <p:cNvSpPr>
            <a:spLocks noGrp="1"/>
          </p:cNvSpPr>
          <p:nvPr>
            <p:ph type="title"/>
          </p:nvPr>
        </p:nvSpPr>
        <p:spPr>
          <a:xfrm>
            <a:off x="2205644" y="428625"/>
            <a:ext cx="6774872" cy="526467"/>
          </a:xfrm>
        </p:spPr>
        <p:txBody>
          <a:bodyPr/>
          <a:lstStyle/>
          <a:p>
            <a:r>
              <a:rPr lang="en-US" sz="2800" dirty="0"/>
              <a:t>GPU Hardware and Communications</a:t>
            </a:r>
          </a:p>
        </p:txBody>
      </p:sp>
      <p:grpSp>
        <p:nvGrpSpPr>
          <p:cNvPr id="5" name="Group 4" descr="This is the diagram from the previous module. It was the first diagram associated with the latest Ampere architecture. It shows the full device layout with memory controllers on the left and right sides. These memory controllers are directly connected to Nvidia's HBM2 (High Bandwidth Memory generation 2) memory. This is the memory that is considered device global memory.">
            <a:extLst>
              <a:ext uri="{FF2B5EF4-FFF2-40B4-BE49-F238E27FC236}">
                <a16:creationId xmlns:a16="http://schemas.microsoft.com/office/drawing/2014/main" id="{57120EEE-36D7-5D4D-A718-BD0C0AE10489}"/>
              </a:ext>
            </a:extLst>
          </p:cNvPr>
          <p:cNvGrpSpPr/>
          <p:nvPr/>
        </p:nvGrpSpPr>
        <p:grpSpPr>
          <a:xfrm>
            <a:off x="4078651" y="1642189"/>
            <a:ext cx="4753079" cy="2685548"/>
            <a:chOff x="-30434" y="1133554"/>
            <a:chExt cx="4753079" cy="2685548"/>
          </a:xfrm>
        </p:grpSpPr>
        <p:pic>
          <p:nvPicPr>
            <p:cNvPr id="6" name="Picture 5" descr="A detailed diagram of the Ampere GPU Architecture. This diagram shows interfaces between memory on host and device, interface for communication between CPU and GPU, and the various components that make up the GPU.">
              <a:extLst>
                <a:ext uri="{FF2B5EF4-FFF2-40B4-BE49-F238E27FC236}">
                  <a16:creationId xmlns:a16="http://schemas.microsoft.com/office/drawing/2014/main" id="{23A636E8-FBCC-5549-8CEF-380C6D6F7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33554"/>
              <a:ext cx="4265445" cy="2685548"/>
            </a:xfrm>
            <a:prstGeom prst="rect">
              <a:avLst/>
            </a:prstGeom>
          </p:spPr>
        </p:pic>
        <p:sp>
          <p:nvSpPr>
            <p:cNvPr id="7" name="TextBox 6">
              <a:extLst>
                <a:ext uri="{FF2B5EF4-FFF2-40B4-BE49-F238E27FC236}">
                  <a16:creationId xmlns:a16="http://schemas.microsoft.com/office/drawing/2014/main" id="{88382F00-C493-BF45-8813-C565F48BD443}"/>
                </a:ext>
              </a:extLst>
            </p:cNvPr>
            <p:cNvSpPr txBox="1"/>
            <p:nvPr/>
          </p:nvSpPr>
          <p:spPr>
            <a:xfrm>
              <a:off x="-30434" y="3390138"/>
              <a:ext cx="487634" cy="369332"/>
            </a:xfrm>
            <a:prstGeom prst="rect">
              <a:avLst/>
            </a:prstGeom>
            <a:noFill/>
          </p:spPr>
          <p:txBody>
            <a:bodyPr wrap="none" rtlCol="0">
              <a:spAutoFit/>
            </a:bodyPr>
            <a:lstStyle/>
            <a:p>
              <a:r>
                <a:rPr lang="en-US" dirty="0"/>
                <a:t>[1]</a:t>
              </a:r>
            </a:p>
          </p:txBody>
        </p:sp>
      </p:grpSp>
      <p:sp>
        <p:nvSpPr>
          <p:cNvPr id="9" name="Rectangular Callout 8">
            <a:extLst>
              <a:ext uri="{FF2B5EF4-FFF2-40B4-BE49-F238E27FC236}">
                <a16:creationId xmlns:a16="http://schemas.microsoft.com/office/drawing/2014/main" id="{426A2A38-FD91-4147-A0B0-C84E145FABDB}"/>
              </a:ext>
            </a:extLst>
          </p:cNvPr>
          <p:cNvSpPr/>
          <p:nvPr/>
        </p:nvSpPr>
        <p:spPr>
          <a:xfrm>
            <a:off x="4629150" y="1685925"/>
            <a:ext cx="4143375" cy="177165"/>
          </a:xfrm>
          <a:prstGeom prst="wedgeRectCallout">
            <a:avLst>
              <a:gd name="adj1" fmla="val -22300"/>
              <a:gd name="adj2" fmla="val -11449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a:extLst>
              <a:ext uri="{FF2B5EF4-FFF2-40B4-BE49-F238E27FC236}">
                <a16:creationId xmlns:a16="http://schemas.microsoft.com/office/drawing/2014/main" id="{EC0749D5-41F7-544A-94A6-8F63F5836255}"/>
              </a:ext>
            </a:extLst>
          </p:cNvPr>
          <p:cNvSpPr/>
          <p:nvPr/>
        </p:nvSpPr>
        <p:spPr>
          <a:xfrm>
            <a:off x="4614973" y="4060530"/>
            <a:ext cx="4143375" cy="177165"/>
          </a:xfrm>
          <a:prstGeom prst="wedgeRectCallout">
            <a:avLst>
              <a:gd name="adj1" fmla="val -25024"/>
              <a:gd name="adj2" fmla="val 16052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6A78C2-3AF6-AF4F-B21E-DD6FE5FDAA29}"/>
              </a:ext>
            </a:extLst>
          </p:cNvPr>
          <p:cNvSpPr txBox="1"/>
          <p:nvPr/>
        </p:nvSpPr>
        <p:spPr>
          <a:xfrm>
            <a:off x="3086793" y="1280160"/>
            <a:ext cx="4180953" cy="369332"/>
          </a:xfrm>
          <a:prstGeom prst="rect">
            <a:avLst/>
          </a:prstGeom>
          <a:noFill/>
        </p:spPr>
        <p:txBody>
          <a:bodyPr wrap="none" rtlCol="0">
            <a:spAutoFit/>
          </a:bodyPr>
          <a:lstStyle/>
          <a:p>
            <a:r>
              <a:rPr lang="en-US" dirty="0"/>
              <a:t>Comms channel between CPU and GPU</a:t>
            </a:r>
          </a:p>
        </p:txBody>
      </p:sp>
      <p:sp>
        <p:nvSpPr>
          <p:cNvPr id="13" name="TextBox 12">
            <a:extLst>
              <a:ext uri="{FF2B5EF4-FFF2-40B4-BE49-F238E27FC236}">
                <a16:creationId xmlns:a16="http://schemas.microsoft.com/office/drawing/2014/main" id="{B87C08E2-6DE7-0944-84AF-B0DC47EB11FA}"/>
              </a:ext>
            </a:extLst>
          </p:cNvPr>
          <p:cNvSpPr txBox="1"/>
          <p:nvPr/>
        </p:nvSpPr>
        <p:spPr>
          <a:xfrm>
            <a:off x="3072939" y="4374118"/>
            <a:ext cx="3331361" cy="369332"/>
          </a:xfrm>
          <a:prstGeom prst="rect">
            <a:avLst/>
          </a:prstGeom>
          <a:noFill/>
        </p:spPr>
        <p:txBody>
          <a:bodyPr wrap="none" rtlCol="0">
            <a:spAutoFit/>
          </a:bodyPr>
          <a:lstStyle/>
          <a:p>
            <a:r>
              <a:rPr lang="en-US" dirty="0"/>
              <a:t>Comms channel between GPUs</a:t>
            </a:r>
          </a:p>
        </p:txBody>
      </p:sp>
    </p:spTree>
    <p:extLst>
      <p:ext uri="{BB962C8B-B14F-4D97-AF65-F5344CB8AC3E}">
        <p14:creationId xmlns:p14="http://schemas.microsoft.com/office/powerpoint/2010/main" val="319800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3A32-A687-8B43-8BE9-4C45D6F073A9}"/>
              </a:ext>
            </a:extLst>
          </p:cNvPr>
          <p:cNvSpPr>
            <a:spLocks noGrp="1"/>
          </p:cNvSpPr>
          <p:nvPr>
            <p:ph type="title"/>
          </p:nvPr>
        </p:nvSpPr>
        <p:spPr/>
        <p:txBody>
          <a:bodyPr/>
          <a:lstStyle/>
          <a:p>
            <a:r>
              <a:rPr lang="en-US" dirty="0"/>
              <a:t>Multiple CPU Systems</a:t>
            </a:r>
          </a:p>
        </p:txBody>
      </p:sp>
      <p:pic>
        <p:nvPicPr>
          <p:cNvPr id="45" name="Picture 2" descr="This figure shows how the multiple levels of memory caching between processors and cores, along with use of a system bus to bring data from system memory.  A major point is that each core has its own cache (L1) , processors (collections of cores) share an L2 cache, and above all of the processor caches is the system memory.">
            <a:extLst>
              <a:ext uri="{FF2B5EF4-FFF2-40B4-BE49-F238E27FC236}">
                <a16:creationId xmlns:a16="http://schemas.microsoft.com/office/drawing/2014/main" id="{4D910471-778B-B54E-90BE-225FD74B6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90" y="1812244"/>
            <a:ext cx="4356410" cy="26271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7374E8-D9BD-1347-848B-E6CF4CDE4912}"/>
              </a:ext>
            </a:extLst>
          </p:cNvPr>
          <p:cNvSpPr txBox="1"/>
          <p:nvPr/>
        </p:nvSpPr>
        <p:spPr>
          <a:xfrm>
            <a:off x="4109225" y="4354551"/>
            <a:ext cx="487634" cy="369332"/>
          </a:xfrm>
          <a:prstGeom prst="rect">
            <a:avLst/>
          </a:prstGeom>
          <a:noFill/>
        </p:spPr>
        <p:txBody>
          <a:bodyPr wrap="none" rtlCol="0">
            <a:spAutoFit/>
          </a:bodyPr>
          <a:lstStyle/>
          <a:p>
            <a:r>
              <a:rPr lang="en-US" dirty="0"/>
              <a:t>[2]</a:t>
            </a:r>
          </a:p>
        </p:txBody>
      </p:sp>
      <p:pic>
        <p:nvPicPr>
          <p:cNvPr id="1026" name="Picture 2">
            <a:extLst>
              <a:ext uri="{FF2B5EF4-FFF2-40B4-BE49-F238E27FC236}">
                <a16:creationId xmlns:a16="http://schemas.microsoft.com/office/drawing/2014/main" id="{1B4E84DB-54E0-AC4C-82CA-A8EC4BA747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62" b="22349"/>
          <a:stretch/>
        </p:blipFill>
        <p:spPr bwMode="auto">
          <a:xfrm>
            <a:off x="4533970" y="2108579"/>
            <a:ext cx="4428513" cy="20198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57F205-E41A-4643-983D-E70A1B370973}"/>
              </a:ext>
            </a:extLst>
          </p:cNvPr>
          <p:cNvSpPr txBox="1"/>
          <p:nvPr/>
        </p:nvSpPr>
        <p:spPr>
          <a:xfrm>
            <a:off x="8161050" y="4098872"/>
            <a:ext cx="487634" cy="369332"/>
          </a:xfrm>
          <a:prstGeom prst="rect">
            <a:avLst/>
          </a:prstGeom>
          <a:noFill/>
        </p:spPr>
        <p:txBody>
          <a:bodyPr wrap="none" rtlCol="0">
            <a:spAutoFit/>
          </a:bodyPr>
          <a:lstStyle/>
          <a:p>
            <a:r>
              <a:rPr lang="en-US"/>
              <a:t>[3]</a:t>
            </a:r>
            <a:endParaRPr lang="en-US" dirty="0"/>
          </a:p>
        </p:txBody>
      </p:sp>
    </p:spTree>
    <p:extLst>
      <p:ext uri="{BB962C8B-B14F-4D97-AF65-F5344CB8AC3E}">
        <p14:creationId xmlns:p14="http://schemas.microsoft.com/office/powerpoint/2010/main" val="217247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C511-35EC-6241-9D2B-1D828EB9E9D5}"/>
              </a:ext>
            </a:extLst>
          </p:cNvPr>
          <p:cNvSpPr>
            <a:spLocks noGrp="1"/>
          </p:cNvSpPr>
          <p:nvPr>
            <p:ph type="title"/>
          </p:nvPr>
        </p:nvSpPr>
        <p:spPr>
          <a:xfrm>
            <a:off x="3635433" y="509787"/>
            <a:ext cx="5184369" cy="526467"/>
          </a:xfrm>
        </p:spPr>
        <p:txBody>
          <a:bodyPr/>
          <a:lstStyle/>
          <a:p>
            <a:r>
              <a:rPr lang="en-US" dirty="0"/>
              <a:t>Multiple CPU</a:t>
            </a:r>
          </a:p>
        </p:txBody>
      </p:sp>
      <p:sp>
        <p:nvSpPr>
          <p:cNvPr id="3" name="Text Placeholder 2">
            <a:extLst>
              <a:ext uri="{FF2B5EF4-FFF2-40B4-BE49-F238E27FC236}">
                <a16:creationId xmlns:a16="http://schemas.microsoft.com/office/drawing/2014/main" id="{681754F8-14A3-5241-AFA1-2386B8BDCC10}"/>
              </a:ext>
            </a:extLst>
          </p:cNvPr>
          <p:cNvSpPr>
            <a:spLocks noGrp="1"/>
          </p:cNvSpPr>
          <p:nvPr>
            <p:ph type="body" sz="quarter" idx="14"/>
          </p:nvPr>
        </p:nvSpPr>
        <p:spPr/>
        <p:txBody>
          <a:bodyPr/>
          <a:lstStyle/>
          <a:p>
            <a:r>
              <a:rPr lang="en-US" sz="2000" dirty="0"/>
              <a:t>Pros</a:t>
            </a:r>
          </a:p>
          <a:p>
            <a:pPr marL="346075" indent="-346075">
              <a:buFont typeface="Arial" panose="020B0604020202020204" pitchFamily="34" charset="0"/>
              <a:buChar char="•"/>
            </a:pPr>
            <a:r>
              <a:rPr lang="en-US" dirty="0"/>
              <a:t>Almost limitless memory/storage</a:t>
            </a:r>
          </a:p>
          <a:p>
            <a:pPr marL="346075" indent="-346075">
              <a:buFont typeface="Arial" panose="020B0604020202020204" pitchFamily="34" charset="0"/>
              <a:buChar char="•"/>
            </a:pPr>
            <a:r>
              <a:rPr lang="en-US" dirty="0"/>
              <a:t>Processors that can perform different complex calculations</a:t>
            </a:r>
          </a:p>
          <a:p>
            <a:pPr marL="346075" indent="-346075">
              <a:buFont typeface="Arial" panose="020B0604020202020204" pitchFamily="34" charset="0"/>
              <a:buChar char="•"/>
            </a:pPr>
            <a:r>
              <a:rPr lang="en-US" dirty="0"/>
              <a:t>Most data may not ever need to move</a:t>
            </a:r>
          </a:p>
          <a:p>
            <a:r>
              <a:rPr lang="en-US" sz="2000" dirty="0"/>
              <a:t>Cons</a:t>
            </a:r>
          </a:p>
          <a:p>
            <a:pPr marL="342900" indent="-342900">
              <a:buFont typeface="Arial" panose="020B0604020202020204" pitchFamily="34" charset="0"/>
              <a:buChar char="•"/>
            </a:pPr>
            <a:r>
              <a:rPr lang="en-US" dirty="0"/>
              <a:t>Costly per calculation</a:t>
            </a:r>
          </a:p>
          <a:p>
            <a:pPr marL="342900" indent="-342900">
              <a:buFont typeface="Arial" panose="020B0604020202020204" pitchFamily="34" charset="0"/>
              <a:buChar char="•"/>
            </a:pPr>
            <a:r>
              <a:rPr lang="en-US" dirty="0"/>
              <a:t>Need to manage networking</a:t>
            </a:r>
          </a:p>
          <a:p>
            <a:pPr marL="342900" indent="-342900">
              <a:buFont typeface="Arial" panose="020B0604020202020204" pitchFamily="34" charset="0"/>
              <a:buChar char="•"/>
            </a:pPr>
            <a:r>
              <a:rPr lang="en-US" dirty="0"/>
              <a:t>Highly variable configurations</a:t>
            </a:r>
          </a:p>
        </p:txBody>
      </p:sp>
    </p:spTree>
    <p:extLst>
      <p:ext uri="{BB962C8B-B14F-4D97-AF65-F5344CB8AC3E}">
        <p14:creationId xmlns:p14="http://schemas.microsoft.com/office/powerpoint/2010/main" val="229080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FC511-35EC-6241-9D2B-1D828EB9E9D5}"/>
              </a:ext>
            </a:extLst>
          </p:cNvPr>
          <p:cNvSpPr>
            <a:spLocks noGrp="1"/>
          </p:cNvSpPr>
          <p:nvPr>
            <p:ph type="title"/>
          </p:nvPr>
        </p:nvSpPr>
        <p:spPr>
          <a:xfrm>
            <a:off x="3635433" y="509787"/>
            <a:ext cx="5184369" cy="526467"/>
          </a:xfrm>
        </p:spPr>
        <p:txBody>
          <a:bodyPr/>
          <a:lstStyle/>
          <a:p>
            <a:r>
              <a:rPr lang="en-US" dirty="0"/>
              <a:t>Multiple GPU</a:t>
            </a:r>
          </a:p>
        </p:txBody>
      </p:sp>
      <p:sp>
        <p:nvSpPr>
          <p:cNvPr id="3" name="Text Placeholder 2">
            <a:extLst>
              <a:ext uri="{FF2B5EF4-FFF2-40B4-BE49-F238E27FC236}">
                <a16:creationId xmlns:a16="http://schemas.microsoft.com/office/drawing/2014/main" id="{681754F8-14A3-5241-AFA1-2386B8BDCC10}"/>
              </a:ext>
            </a:extLst>
          </p:cNvPr>
          <p:cNvSpPr>
            <a:spLocks noGrp="1"/>
          </p:cNvSpPr>
          <p:nvPr>
            <p:ph type="body" sz="quarter" idx="14"/>
          </p:nvPr>
        </p:nvSpPr>
        <p:spPr/>
        <p:txBody>
          <a:bodyPr/>
          <a:lstStyle/>
          <a:p>
            <a:r>
              <a:rPr lang="en-US" sz="2000" dirty="0"/>
              <a:t>Pros</a:t>
            </a:r>
          </a:p>
          <a:p>
            <a:pPr marL="346075" indent="-346075">
              <a:buFont typeface="Arial" panose="020B0604020202020204" pitchFamily="34" charset="0"/>
              <a:buChar char="•"/>
            </a:pPr>
            <a:r>
              <a:rPr lang="en-US" dirty="0"/>
              <a:t>Low cost per computation</a:t>
            </a:r>
          </a:p>
          <a:p>
            <a:pPr marL="346075" indent="-346075">
              <a:buFont typeface="Arial" panose="020B0604020202020204" pitchFamily="34" charset="0"/>
              <a:buChar char="•"/>
            </a:pPr>
            <a:r>
              <a:rPr lang="en-US" dirty="0"/>
              <a:t>Uniform and relatively simple computation model</a:t>
            </a:r>
          </a:p>
          <a:p>
            <a:pPr marL="346075" indent="-346075">
              <a:buFont typeface="Arial" panose="020B0604020202020204" pitchFamily="34" charset="0"/>
              <a:buChar char="•"/>
            </a:pPr>
            <a:r>
              <a:rPr lang="en-US" dirty="0"/>
              <a:t>When collocated on same bus can act as one</a:t>
            </a:r>
          </a:p>
          <a:p>
            <a:r>
              <a:rPr lang="en-US" sz="2000" dirty="0"/>
              <a:t>Cons</a:t>
            </a:r>
          </a:p>
          <a:p>
            <a:pPr marL="342900" indent="-342900">
              <a:buFont typeface="Arial" panose="020B0604020202020204" pitchFamily="34" charset="0"/>
              <a:buChar char="•"/>
            </a:pPr>
            <a:r>
              <a:rPr lang="en-US" dirty="0"/>
              <a:t>Limited communications</a:t>
            </a:r>
          </a:p>
          <a:p>
            <a:pPr marL="342900" indent="-342900">
              <a:buFont typeface="Arial" panose="020B0604020202020204" pitchFamily="34" charset="0"/>
              <a:buChar char="•"/>
            </a:pPr>
            <a:r>
              <a:rPr lang="en-US" dirty="0"/>
              <a:t>Requires additional hardware</a:t>
            </a:r>
          </a:p>
          <a:p>
            <a:pPr marL="342900" indent="-342900">
              <a:buFont typeface="Arial" panose="020B0604020202020204" pitchFamily="34" charset="0"/>
              <a:buChar char="•"/>
            </a:pPr>
            <a:r>
              <a:rPr lang="en-US" dirty="0"/>
              <a:t>Doesn’t handle complex calculations well (if not built into hardware)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4294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D377B-9F50-454B-BF6F-B8B10FEFA605}"/>
              </a:ext>
            </a:extLst>
          </p:cNvPr>
          <p:cNvSpPr>
            <a:spLocks noGrp="1"/>
          </p:cNvSpPr>
          <p:nvPr>
            <p:ph type="title"/>
          </p:nvPr>
        </p:nvSpPr>
        <p:spPr/>
        <p:txBody>
          <a:bodyPr/>
          <a:lstStyle/>
          <a:p>
            <a:r>
              <a:rPr lang="en-US" dirty="0"/>
              <a:t>When to use what?</a:t>
            </a:r>
          </a:p>
        </p:txBody>
      </p:sp>
      <p:sp>
        <p:nvSpPr>
          <p:cNvPr id="3" name="Text Placeholder 2">
            <a:extLst>
              <a:ext uri="{FF2B5EF4-FFF2-40B4-BE49-F238E27FC236}">
                <a16:creationId xmlns:a16="http://schemas.microsoft.com/office/drawing/2014/main" id="{A6FE7079-6C77-1841-BF76-A5AC0487D5BC}"/>
              </a:ext>
            </a:extLst>
          </p:cNvPr>
          <p:cNvSpPr>
            <a:spLocks noGrp="1"/>
          </p:cNvSpPr>
          <p:nvPr>
            <p:ph type="body" sz="quarter" idx="14"/>
          </p:nvPr>
        </p:nvSpPr>
        <p:spPr/>
        <p:txBody>
          <a:bodyPr/>
          <a:lstStyle/>
          <a:p>
            <a:r>
              <a:rPr lang="en-US" sz="2000" dirty="0"/>
              <a:t>Multiple CPUs</a:t>
            </a:r>
          </a:p>
          <a:p>
            <a:pPr marL="285750" indent="-285750">
              <a:buFont typeface="Arial" panose="020B0604020202020204" pitchFamily="34" charset="0"/>
              <a:buChar char="•"/>
            </a:pPr>
            <a:r>
              <a:rPr lang="en-US" dirty="0"/>
              <a:t>Ubiquity/Low Power/Universality</a:t>
            </a:r>
          </a:p>
          <a:p>
            <a:pPr marL="285750" indent="-285750">
              <a:buFont typeface="Arial" panose="020B0604020202020204" pitchFamily="34" charset="0"/>
              <a:buChar char="•"/>
            </a:pPr>
            <a:r>
              <a:rPr lang="en-US" dirty="0"/>
              <a:t>Networked processing</a:t>
            </a:r>
          </a:p>
          <a:p>
            <a:pPr marL="285750" indent="-285750">
              <a:buFont typeface="Arial" panose="020B0604020202020204" pitchFamily="34" charset="0"/>
              <a:buChar char="•"/>
            </a:pPr>
            <a:r>
              <a:rPr lang="en-US" dirty="0"/>
              <a:t>Very Complex Logic</a:t>
            </a:r>
          </a:p>
          <a:p>
            <a:r>
              <a:rPr lang="en-US" sz="2000" dirty="0"/>
              <a:t>Multiple GPUs</a:t>
            </a:r>
          </a:p>
          <a:p>
            <a:pPr marL="285750" indent="-285750">
              <a:buFont typeface="Arial" panose="020B0604020202020204" pitchFamily="34" charset="0"/>
              <a:buChar char="•"/>
            </a:pPr>
            <a:r>
              <a:rPr lang="en-US" dirty="0"/>
              <a:t>Localized (the closer the better)</a:t>
            </a:r>
          </a:p>
          <a:p>
            <a:pPr marL="285750" indent="-285750">
              <a:buFont typeface="Arial" panose="020B0604020202020204" pitchFamily="34" charset="0"/>
              <a:buChar char="•"/>
            </a:pPr>
            <a:r>
              <a:rPr lang="en-US" dirty="0"/>
              <a:t>Millions, Billions, and more simple computations</a:t>
            </a:r>
          </a:p>
          <a:p>
            <a:pPr marL="285750" indent="-285750">
              <a:buFont typeface="Arial" panose="020B0604020202020204" pitchFamily="34" charset="0"/>
              <a:buChar char="•"/>
            </a:pPr>
            <a:r>
              <a:rPr lang="en-US" dirty="0"/>
              <a:t>Computation doesn’t change frequently</a:t>
            </a:r>
          </a:p>
        </p:txBody>
      </p:sp>
    </p:spTree>
    <p:extLst>
      <p:ext uri="{BB962C8B-B14F-4D97-AF65-F5344CB8AC3E}">
        <p14:creationId xmlns:p14="http://schemas.microsoft.com/office/powerpoint/2010/main" val="1648594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F44F-20E2-4F8A-B391-2849B8BC74E8}"/>
              </a:ext>
            </a:extLst>
          </p:cNvPr>
          <p:cNvSpPr>
            <a:spLocks noGrp="1"/>
          </p:cNvSpPr>
          <p:nvPr>
            <p:ph type="title"/>
          </p:nvPr>
        </p:nvSpPr>
        <p:spPr/>
        <p:txBody>
          <a:bodyPr/>
          <a:lstStyle/>
          <a:p>
            <a:r>
              <a:rPr lang="en-US"/>
              <a:t>References</a:t>
            </a:r>
          </a:p>
        </p:txBody>
      </p:sp>
      <p:sp>
        <p:nvSpPr>
          <p:cNvPr id="6" name="Text Placeholder 5">
            <a:extLst>
              <a:ext uri="{FF2B5EF4-FFF2-40B4-BE49-F238E27FC236}">
                <a16:creationId xmlns:a16="http://schemas.microsoft.com/office/drawing/2014/main" id="{AD0760BF-8C36-488C-8A1A-060E92F5B950}"/>
              </a:ext>
            </a:extLst>
          </p:cNvPr>
          <p:cNvSpPr>
            <a:spLocks noGrp="1"/>
          </p:cNvSpPr>
          <p:nvPr>
            <p:ph type="body" sz="quarter" idx="16"/>
          </p:nvPr>
        </p:nvSpPr>
        <p:spPr/>
        <p:txBody>
          <a:bodyPr/>
          <a:lstStyle/>
          <a:p>
            <a:r>
              <a:rPr lang="en-US" dirty="0"/>
              <a:t>[1] 2020. Nvidia. Nvidia Ampere GA102 GPU Architecture.</a:t>
            </a:r>
            <a:r>
              <a:rPr lang="en-US" i="1" dirty="0"/>
              <a:t> </a:t>
            </a:r>
            <a:r>
              <a:rPr lang="en-US" dirty="0"/>
              <a:t>Retrieved from </a:t>
            </a:r>
            <a:r>
              <a:rPr lang="en-US" dirty="0">
                <a:hlinkClick r:id="rId2"/>
              </a:rPr>
              <a:t>https://images.nvidia.com/aem-dam/en-zz/Solutions/geforce/ampere/pdf/NVIDIA-ampere-GA102-GPU-Architecture-Whitepaper-V1.pdf</a:t>
            </a:r>
            <a:r>
              <a:rPr lang="en-US" dirty="0"/>
              <a:t>.</a:t>
            </a:r>
          </a:p>
          <a:p>
            <a:r>
              <a:rPr lang="en-US" dirty="0"/>
              <a:t>[2] Tian, Tian and Shih, Chiu-Pi. 2012. Software Techniques for Shared-Cache Multi-Core Systems. Retrieved from </a:t>
            </a:r>
            <a:r>
              <a:rPr lang="en-US" dirty="0">
                <a:hlinkClick r:id="rId3"/>
              </a:rPr>
              <a:t>https://software.intel.com/content/www/us/en/develop/articles/software-techniques-for-shared-cache-multi-core-systems.html?wapkw=smart+cache</a:t>
            </a:r>
            <a:endParaRPr lang="en-US" dirty="0"/>
          </a:p>
          <a:p>
            <a:r>
              <a:rPr lang="en-US" dirty="0"/>
              <a:t>[3] </a:t>
            </a:r>
            <a:r>
              <a:rPr lang="en-US" dirty="0" err="1"/>
              <a:t>Mukarramahmad</a:t>
            </a:r>
            <a:r>
              <a:rPr lang="en-US" dirty="0"/>
              <a:t>. 2008. Wikimedia Commons. </a:t>
            </a:r>
            <a:r>
              <a:rPr lang="en-US" dirty="0" err="1"/>
              <a:t>Beowulf.png</a:t>
            </a:r>
            <a:r>
              <a:rPr lang="en-US" dirty="0"/>
              <a:t>. Retrieved from </a:t>
            </a:r>
            <a:r>
              <a:rPr lang="en-US" dirty="0">
                <a:hlinkClick r:id="rId4"/>
              </a:rPr>
              <a:t>https://</a:t>
            </a:r>
            <a:r>
              <a:rPr lang="en-US" dirty="0" err="1">
                <a:hlinkClick r:id="rId4"/>
              </a:rPr>
              <a:t>commons.wikimedia.org</a:t>
            </a:r>
            <a:r>
              <a:rPr lang="en-US" dirty="0">
                <a:hlinkClick r:id="rId4"/>
              </a:rPr>
              <a:t>/wiki/</a:t>
            </a:r>
            <a:r>
              <a:rPr lang="en-US" dirty="0" err="1">
                <a:hlinkClick r:id="rId4"/>
              </a:rPr>
              <a:t>File:Beowulf.png</a:t>
            </a:r>
            <a:endParaRPr lang="en-US" dirty="0"/>
          </a:p>
          <a:p>
            <a:endParaRPr lang="en-US" dirty="0"/>
          </a:p>
          <a:p>
            <a:endParaRPr lang="en-US" dirty="0"/>
          </a:p>
          <a:p>
            <a:endParaRPr lang="en-US" dirty="0"/>
          </a:p>
          <a:p>
            <a:endParaRPr lang="en-US" dirty="0"/>
          </a:p>
          <a:p>
            <a:endParaRPr lang="en-US" dirty="0"/>
          </a:p>
          <a:p>
            <a:pPr marL="0" indent="0">
              <a:buNone/>
            </a:pPr>
            <a:endParaRPr lang="en-US" dirty="0"/>
          </a:p>
          <a:p>
            <a:pPr marL="0" indent="0">
              <a:buNone/>
            </a:pPr>
            <a:r>
              <a:rPr lang="en-US" dirty="0"/>
              <a:t>[References should be alphabetized and in </a:t>
            </a:r>
            <a:r>
              <a:rPr lang="en-US" dirty="0">
                <a:hlinkClick r:id="rId5"/>
              </a:rPr>
              <a:t>APA style</a:t>
            </a:r>
            <a:r>
              <a:rPr lang="en-US" dirty="0"/>
              <a:t>. </a:t>
            </a:r>
            <a:r>
              <a:rPr lang="en-US" dirty="0">
                <a:hlinkClick r:id="rId6"/>
              </a:rPr>
              <a:t>Additional reference examples</a:t>
            </a:r>
            <a:r>
              <a:rPr lang="en-US" dirty="0"/>
              <a:t>]</a:t>
            </a:r>
          </a:p>
        </p:txBody>
      </p:sp>
    </p:spTree>
    <p:extLst>
      <p:ext uri="{BB962C8B-B14F-4D97-AF65-F5344CB8AC3E}">
        <p14:creationId xmlns:p14="http://schemas.microsoft.com/office/powerpoint/2010/main" val="246997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39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Name">
            <a:extLst>
              <a:ext uri="{FF2B5EF4-FFF2-40B4-BE49-F238E27FC236}">
                <a16:creationId xmlns:a16="http://schemas.microsoft.com/office/drawing/2014/main" id="{51ACDDF6-A7E2-4E0B-B300-26E4883BC877}"/>
              </a:ext>
            </a:extLst>
          </p:cNvPr>
          <p:cNvSpPr txBox="1"/>
          <p:nvPr/>
        </p:nvSpPr>
        <p:spPr>
          <a:xfrm>
            <a:off x="1012031" y="788805"/>
            <a:ext cx="3036094" cy="323165"/>
          </a:xfrm>
          <a:prstGeom prst="rect">
            <a:avLst/>
          </a:prstGeom>
          <a:noFill/>
        </p:spPr>
        <p:txBody>
          <a:bodyPr wrap="square" rtlCol="0">
            <a:spAutoFit/>
          </a:bodyPr>
          <a:lstStyle/>
          <a:p>
            <a:pPr algn="ctr"/>
            <a:r>
              <a:rPr lang="en" sz="1500" b="1" spc="225" dirty="0">
                <a:solidFill>
                  <a:srgbClr val="69ACE5"/>
                </a:solidFill>
                <a:latin typeface="+mj-lt"/>
                <a:ea typeface="Roboto Condensed" panose="02000000000000000000" pitchFamily="2" charset="0"/>
              </a:rPr>
              <a:t>EDUCATION  </a:t>
            </a:r>
            <a:r>
              <a:rPr lang="en-US" sz="1500" b="1" spc="225" dirty="0">
                <a:solidFill>
                  <a:srgbClr val="69ACE5"/>
                </a:solidFill>
                <a:latin typeface="+mj-lt"/>
                <a:ea typeface="Roboto Condensed" panose="02000000000000000000" pitchFamily="2" charset="0"/>
              </a:rPr>
              <a:t>ICONS</a:t>
            </a:r>
            <a:endParaRPr lang="ru-RU" sz="1500" b="1" spc="225" dirty="0">
              <a:solidFill>
                <a:srgbClr val="69ACE5"/>
              </a:solidFill>
              <a:latin typeface="+mj-lt"/>
              <a:ea typeface="Roboto Condensed" panose="02000000000000000000" pitchFamily="2" charset="0"/>
            </a:endParaRPr>
          </a:p>
        </p:txBody>
      </p:sp>
      <p:sp>
        <p:nvSpPr>
          <p:cNvPr id="37" name="Name">
            <a:extLst>
              <a:ext uri="{FF2B5EF4-FFF2-40B4-BE49-F238E27FC236}">
                <a16:creationId xmlns:a16="http://schemas.microsoft.com/office/drawing/2014/main" id="{79649C20-DCB8-4E17-93E6-29B20B0EAD55}"/>
              </a:ext>
            </a:extLst>
          </p:cNvPr>
          <p:cNvSpPr txBox="1"/>
          <p:nvPr/>
        </p:nvSpPr>
        <p:spPr>
          <a:xfrm>
            <a:off x="5095876" y="788805"/>
            <a:ext cx="2977754" cy="323165"/>
          </a:xfrm>
          <a:prstGeom prst="rect">
            <a:avLst/>
          </a:prstGeom>
          <a:noFill/>
        </p:spPr>
        <p:txBody>
          <a:bodyPr wrap="square" rtlCol="0">
            <a:spAutoFit/>
          </a:bodyPr>
          <a:lstStyle/>
          <a:p>
            <a:pPr algn="ctr"/>
            <a:r>
              <a:rPr lang="en-US" sz="1500" b="1" spc="225" dirty="0">
                <a:solidFill>
                  <a:srgbClr val="69ACE5"/>
                </a:solidFill>
                <a:latin typeface="+mj-lt"/>
                <a:ea typeface="Roboto Condensed" panose="02000000000000000000" pitchFamily="2" charset="0"/>
              </a:rPr>
              <a:t>ENGINEERING ICONS</a:t>
            </a:r>
            <a:endParaRPr lang="ru-RU" sz="1500" b="1" spc="225" dirty="0">
              <a:solidFill>
                <a:srgbClr val="69ACE5"/>
              </a:solidFill>
              <a:latin typeface="+mj-lt"/>
              <a:ea typeface="Roboto Condensed" panose="02000000000000000000" pitchFamily="2" charset="0"/>
            </a:endParaRPr>
          </a:p>
        </p:txBody>
      </p:sp>
      <p:grpSp>
        <p:nvGrpSpPr>
          <p:cNvPr id="65" name="Group 64">
            <a:extLst>
              <a:ext uri="{FF2B5EF4-FFF2-40B4-BE49-F238E27FC236}">
                <a16:creationId xmlns:a16="http://schemas.microsoft.com/office/drawing/2014/main" id="{C9D12C0A-CEBB-4A0A-B037-B438FAE83334}"/>
              </a:ext>
            </a:extLst>
          </p:cNvPr>
          <p:cNvGrpSpPr/>
          <p:nvPr/>
        </p:nvGrpSpPr>
        <p:grpSpPr>
          <a:xfrm>
            <a:off x="1009650" y="1436787"/>
            <a:ext cx="3070492" cy="3086695"/>
            <a:chOff x="1300335" y="1827213"/>
            <a:chExt cx="4330255" cy="4353106"/>
          </a:xfrm>
        </p:grpSpPr>
        <p:pic>
          <p:nvPicPr>
            <p:cNvPr id="39" name="Graphic 56" descr="Questions">
              <a:extLst>
                <a:ext uri="{FF2B5EF4-FFF2-40B4-BE49-F238E27FC236}">
                  <a16:creationId xmlns:a16="http://schemas.microsoft.com/office/drawing/2014/main" id="{ED90AE32-054D-407B-A7E4-5959B6F9FF5E}"/>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0162" y="1827213"/>
              <a:ext cx="730946" cy="730946"/>
            </a:xfrm>
            <a:prstGeom prst="rect">
              <a:avLst/>
            </a:prstGeom>
          </p:spPr>
        </p:pic>
        <p:pic>
          <p:nvPicPr>
            <p:cNvPr id="40" name="Graphic 54" descr="Document">
              <a:extLst>
                <a:ext uri="{FF2B5EF4-FFF2-40B4-BE49-F238E27FC236}">
                  <a16:creationId xmlns:a16="http://schemas.microsoft.com/office/drawing/2014/main" id="{770823CF-18FF-413C-A4BD-81FB6D9BD39A}"/>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99990" y="1827213"/>
              <a:ext cx="730946" cy="730946"/>
            </a:xfrm>
            <a:prstGeom prst="rect">
              <a:avLst/>
            </a:prstGeom>
          </p:spPr>
        </p:pic>
        <p:pic>
          <p:nvPicPr>
            <p:cNvPr id="41" name="Graphic 53" descr="Daily calendar">
              <a:extLst>
                <a:ext uri="{FF2B5EF4-FFF2-40B4-BE49-F238E27FC236}">
                  <a16:creationId xmlns:a16="http://schemas.microsoft.com/office/drawing/2014/main" id="{BC66EDA1-901F-42AF-AD4E-8C85CBB5DA59}"/>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99817" y="1827213"/>
              <a:ext cx="730946" cy="730946"/>
            </a:xfrm>
            <a:prstGeom prst="rect">
              <a:avLst/>
            </a:prstGeom>
          </p:spPr>
        </p:pic>
        <p:pic>
          <p:nvPicPr>
            <p:cNvPr id="42" name="Graphic 52" descr="Checklist">
              <a:extLst>
                <a:ext uri="{FF2B5EF4-FFF2-40B4-BE49-F238E27FC236}">
                  <a16:creationId xmlns:a16="http://schemas.microsoft.com/office/drawing/2014/main" id="{02037715-2BDD-4C92-A039-4F98F6E7807C}"/>
                </a:ext>
              </a:extLst>
            </p:cNvPr>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9644" y="1827213"/>
              <a:ext cx="730946" cy="730946"/>
            </a:xfrm>
            <a:prstGeom prst="rect">
              <a:avLst/>
            </a:prstGeom>
          </p:spPr>
        </p:pic>
        <p:pic>
          <p:nvPicPr>
            <p:cNvPr id="45" name="Graphic 72" descr="Pencil">
              <a:extLst>
                <a:ext uri="{FF2B5EF4-FFF2-40B4-BE49-F238E27FC236}">
                  <a16:creationId xmlns:a16="http://schemas.microsoft.com/office/drawing/2014/main" id="{B16ED3BB-9655-4F07-9F42-5C07DDC616A9}"/>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00162" y="2732753"/>
              <a:ext cx="730946" cy="730946"/>
            </a:xfrm>
            <a:prstGeom prst="rect">
              <a:avLst/>
            </a:prstGeom>
          </p:spPr>
        </p:pic>
        <p:pic>
          <p:nvPicPr>
            <p:cNvPr id="46" name="Graphic 71" descr="Clock">
              <a:extLst>
                <a:ext uri="{FF2B5EF4-FFF2-40B4-BE49-F238E27FC236}">
                  <a16:creationId xmlns:a16="http://schemas.microsoft.com/office/drawing/2014/main" id="{07F9427D-6197-4AAD-9753-4790F0B36984}"/>
                </a:ext>
              </a:extLst>
            </p:cNvPr>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99990" y="2732753"/>
              <a:ext cx="730946" cy="730946"/>
            </a:xfrm>
            <a:prstGeom prst="rect">
              <a:avLst/>
            </a:prstGeom>
          </p:spPr>
        </p:pic>
        <p:pic>
          <p:nvPicPr>
            <p:cNvPr id="47" name="Graphic 74" descr="Closed book">
              <a:extLst>
                <a:ext uri="{FF2B5EF4-FFF2-40B4-BE49-F238E27FC236}">
                  <a16:creationId xmlns:a16="http://schemas.microsoft.com/office/drawing/2014/main" id="{634BE4E7-EB40-4E33-BCE0-FCB7E918375E}"/>
                </a:ext>
              </a:extLst>
            </p:cNvPr>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99817" y="2729707"/>
              <a:ext cx="730946" cy="730946"/>
            </a:xfrm>
            <a:prstGeom prst="rect">
              <a:avLst/>
            </a:prstGeom>
          </p:spPr>
        </p:pic>
        <p:pic>
          <p:nvPicPr>
            <p:cNvPr id="48" name="Graphic 76" descr="Open folder">
              <a:extLst>
                <a:ext uri="{FF2B5EF4-FFF2-40B4-BE49-F238E27FC236}">
                  <a16:creationId xmlns:a16="http://schemas.microsoft.com/office/drawing/2014/main" id="{3DCD57F3-77B7-4B8C-8E76-36943C32784C}"/>
                </a:ext>
              </a:extLst>
            </p:cNvPr>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899644" y="2729707"/>
              <a:ext cx="730946" cy="730946"/>
            </a:xfrm>
            <a:prstGeom prst="rect">
              <a:avLst/>
            </a:prstGeom>
          </p:spPr>
        </p:pic>
        <p:pic>
          <p:nvPicPr>
            <p:cNvPr id="50" name="Graphic 79" descr="Postit Notes">
              <a:extLst>
                <a:ext uri="{FF2B5EF4-FFF2-40B4-BE49-F238E27FC236}">
                  <a16:creationId xmlns:a16="http://schemas.microsoft.com/office/drawing/2014/main" id="{89677249-F416-44D4-8FD3-7729422A2315}"/>
                </a:ext>
              </a:extLst>
            </p:cNvPr>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00162" y="3638293"/>
              <a:ext cx="730946" cy="730946"/>
            </a:xfrm>
            <a:prstGeom prst="rect">
              <a:avLst/>
            </a:prstGeom>
          </p:spPr>
        </p:pic>
        <p:pic>
          <p:nvPicPr>
            <p:cNvPr id="51" name="Graphic 78" descr="Customer review">
              <a:extLst>
                <a:ext uri="{FF2B5EF4-FFF2-40B4-BE49-F238E27FC236}">
                  <a16:creationId xmlns:a16="http://schemas.microsoft.com/office/drawing/2014/main" id="{056C3A80-868B-48C6-BF5C-CA8F5358DF4E}"/>
                </a:ext>
              </a:extLst>
            </p:cNvPr>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99990" y="3638293"/>
              <a:ext cx="730946" cy="730946"/>
            </a:xfrm>
            <a:prstGeom prst="rect">
              <a:avLst/>
            </a:prstGeom>
          </p:spPr>
        </p:pic>
        <p:pic>
          <p:nvPicPr>
            <p:cNvPr id="52" name="Graphic 75" descr="Mathematics">
              <a:extLst>
                <a:ext uri="{FF2B5EF4-FFF2-40B4-BE49-F238E27FC236}">
                  <a16:creationId xmlns:a16="http://schemas.microsoft.com/office/drawing/2014/main" id="{DD19F3A4-81B7-4B99-A3BA-B90E6C3FD259}"/>
                </a:ext>
              </a:extLst>
            </p:cNvPr>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99817" y="3632201"/>
              <a:ext cx="730946" cy="730946"/>
            </a:xfrm>
            <a:prstGeom prst="rect">
              <a:avLst/>
            </a:prstGeom>
          </p:spPr>
        </p:pic>
        <p:pic>
          <p:nvPicPr>
            <p:cNvPr id="53" name="Graphic 80" descr="Chat">
              <a:extLst>
                <a:ext uri="{FF2B5EF4-FFF2-40B4-BE49-F238E27FC236}">
                  <a16:creationId xmlns:a16="http://schemas.microsoft.com/office/drawing/2014/main" id="{16C26C0E-B92B-4803-9863-F7FA116BC043}"/>
                </a:ext>
              </a:extLst>
            </p:cNvPr>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899644" y="3632201"/>
              <a:ext cx="730946" cy="730946"/>
            </a:xfrm>
            <a:prstGeom prst="rect">
              <a:avLst/>
            </a:prstGeom>
          </p:spPr>
        </p:pic>
        <p:pic>
          <p:nvPicPr>
            <p:cNvPr id="55" name="Graphic 81" descr="Cycle with people">
              <a:extLst>
                <a:ext uri="{FF2B5EF4-FFF2-40B4-BE49-F238E27FC236}">
                  <a16:creationId xmlns:a16="http://schemas.microsoft.com/office/drawing/2014/main" id="{F8708742-9EB2-4386-8574-131487A2291B}"/>
                </a:ext>
              </a:extLst>
            </p:cNvPr>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200162" y="4543833"/>
              <a:ext cx="730946" cy="730946"/>
            </a:xfrm>
            <a:prstGeom prst="rect">
              <a:avLst/>
            </a:prstGeom>
          </p:spPr>
        </p:pic>
        <p:pic>
          <p:nvPicPr>
            <p:cNvPr id="56" name="Graphic 41" descr="Connections">
              <a:extLst>
                <a:ext uri="{FF2B5EF4-FFF2-40B4-BE49-F238E27FC236}">
                  <a16:creationId xmlns:a16="http://schemas.microsoft.com/office/drawing/2014/main" id="{6F7A9F75-D9A9-4844-A88F-762D9C6C6EBE}"/>
                </a:ext>
              </a:extLst>
            </p:cNvPr>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099990" y="4543833"/>
              <a:ext cx="730946" cy="730946"/>
            </a:xfrm>
            <a:prstGeom prst="rect">
              <a:avLst/>
            </a:prstGeom>
          </p:spPr>
        </p:pic>
        <p:pic>
          <p:nvPicPr>
            <p:cNvPr id="57" name="Graphic 39" descr="Network diagram">
              <a:extLst>
                <a:ext uri="{FF2B5EF4-FFF2-40B4-BE49-F238E27FC236}">
                  <a16:creationId xmlns:a16="http://schemas.microsoft.com/office/drawing/2014/main" id="{C5C28DAA-5A3D-4474-A69C-D65A86BE4E7D}"/>
                </a:ext>
              </a:extLst>
            </p:cNvPr>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999817" y="4534695"/>
              <a:ext cx="730946" cy="730946"/>
            </a:xfrm>
            <a:prstGeom prst="rect">
              <a:avLst/>
            </a:prstGeom>
          </p:spPr>
        </p:pic>
        <p:pic>
          <p:nvPicPr>
            <p:cNvPr id="58" name="Graphic 42" descr="Brain in head">
              <a:extLst>
                <a:ext uri="{FF2B5EF4-FFF2-40B4-BE49-F238E27FC236}">
                  <a16:creationId xmlns:a16="http://schemas.microsoft.com/office/drawing/2014/main" id="{B5CC2B1C-C261-4823-A450-386795E83EBF}"/>
                </a:ext>
              </a:extLst>
            </p:cNvPr>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99644" y="4534695"/>
              <a:ext cx="730946" cy="730946"/>
            </a:xfrm>
            <a:prstGeom prst="rect">
              <a:avLst/>
            </a:prstGeom>
          </p:spPr>
        </p:pic>
        <p:pic>
          <p:nvPicPr>
            <p:cNvPr id="38" name="Graphic 60" descr="Scientific Thought">
              <a:extLst>
                <a:ext uri="{FF2B5EF4-FFF2-40B4-BE49-F238E27FC236}">
                  <a16:creationId xmlns:a16="http://schemas.microsoft.com/office/drawing/2014/main" id="{CCD95D5E-B21C-4E83-9EEF-9419ABC399D4}"/>
                </a:ext>
              </a:extLst>
            </p:cNvPr>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300335" y="1827213"/>
              <a:ext cx="730946" cy="730946"/>
            </a:xfrm>
            <a:prstGeom prst="rect">
              <a:avLst/>
            </a:prstGeom>
          </p:spPr>
        </p:pic>
        <p:pic>
          <p:nvPicPr>
            <p:cNvPr id="44" name="Graphic 62" descr="Computer">
              <a:extLst>
                <a:ext uri="{FF2B5EF4-FFF2-40B4-BE49-F238E27FC236}">
                  <a16:creationId xmlns:a16="http://schemas.microsoft.com/office/drawing/2014/main" id="{BAA016BC-FCB0-4CC9-9CEA-2862F1748B3B}"/>
                </a:ext>
              </a:extLst>
            </p:cNvPr>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00335" y="2732753"/>
              <a:ext cx="730946" cy="730946"/>
            </a:xfrm>
            <a:prstGeom prst="rect">
              <a:avLst/>
            </a:prstGeom>
          </p:spPr>
        </p:pic>
        <p:pic>
          <p:nvPicPr>
            <p:cNvPr id="49" name="Graphic 77" descr="Monthly calendar">
              <a:extLst>
                <a:ext uri="{FF2B5EF4-FFF2-40B4-BE49-F238E27FC236}">
                  <a16:creationId xmlns:a16="http://schemas.microsoft.com/office/drawing/2014/main" id="{F829EF11-ABA1-4322-B405-129D4E1749E8}"/>
                </a:ext>
              </a:extLst>
            </p:cNvPr>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300335" y="3638293"/>
              <a:ext cx="730946" cy="730946"/>
            </a:xfrm>
            <a:prstGeom prst="rect">
              <a:avLst/>
            </a:prstGeom>
          </p:spPr>
        </p:pic>
        <p:pic>
          <p:nvPicPr>
            <p:cNvPr id="54" name="Graphic 55" descr="Group brainstorm">
              <a:extLst>
                <a:ext uri="{FF2B5EF4-FFF2-40B4-BE49-F238E27FC236}">
                  <a16:creationId xmlns:a16="http://schemas.microsoft.com/office/drawing/2014/main" id="{FF3B9D00-1277-431F-A2E6-0B4684AF5EBC}"/>
                </a:ext>
              </a:extLst>
            </p:cNvPr>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300335" y="4543833"/>
              <a:ext cx="730946" cy="730946"/>
            </a:xfrm>
            <a:prstGeom prst="rect">
              <a:avLst/>
            </a:prstGeom>
          </p:spPr>
        </p:pic>
        <p:pic>
          <p:nvPicPr>
            <p:cNvPr id="59" name="Graphic 86" descr="Programmer">
              <a:extLst>
                <a:ext uri="{FF2B5EF4-FFF2-40B4-BE49-F238E27FC236}">
                  <a16:creationId xmlns:a16="http://schemas.microsoft.com/office/drawing/2014/main" id="{424AB653-42F0-4C97-8466-1383E4DB34F4}"/>
                </a:ext>
              </a:extLst>
            </p:cNvPr>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300335" y="5449373"/>
              <a:ext cx="730946" cy="730946"/>
            </a:xfrm>
            <a:prstGeom prst="rect">
              <a:avLst/>
            </a:prstGeom>
          </p:spPr>
        </p:pic>
        <p:pic>
          <p:nvPicPr>
            <p:cNvPr id="60" name="Graphic 89" descr="Scribble">
              <a:extLst>
                <a:ext uri="{FF2B5EF4-FFF2-40B4-BE49-F238E27FC236}">
                  <a16:creationId xmlns:a16="http://schemas.microsoft.com/office/drawing/2014/main" id="{593CE2DF-BF85-43C5-B0EF-31A3966D0073}"/>
                </a:ext>
              </a:extLst>
            </p:cNvPr>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200162" y="5449373"/>
              <a:ext cx="730946" cy="730946"/>
            </a:xfrm>
            <a:prstGeom prst="rect">
              <a:avLst/>
            </a:prstGeom>
          </p:spPr>
        </p:pic>
        <p:pic>
          <p:nvPicPr>
            <p:cNvPr id="61" name="Graphic 90" descr="Classroom">
              <a:extLst>
                <a:ext uri="{FF2B5EF4-FFF2-40B4-BE49-F238E27FC236}">
                  <a16:creationId xmlns:a16="http://schemas.microsoft.com/office/drawing/2014/main" id="{2E05303C-C10F-4F41-8529-822F737D4CCB}"/>
                </a:ext>
              </a:extLst>
            </p:cNvPr>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099990" y="5449373"/>
              <a:ext cx="730946" cy="730946"/>
            </a:xfrm>
            <a:prstGeom prst="rect">
              <a:avLst/>
            </a:prstGeom>
          </p:spPr>
        </p:pic>
        <p:pic>
          <p:nvPicPr>
            <p:cNvPr id="62" name="Graphic 91" descr="Vlog">
              <a:extLst>
                <a:ext uri="{FF2B5EF4-FFF2-40B4-BE49-F238E27FC236}">
                  <a16:creationId xmlns:a16="http://schemas.microsoft.com/office/drawing/2014/main" id="{91277F68-B279-4FE3-9977-C2FAF5A3C991}"/>
                </a:ext>
              </a:extLst>
            </p:cNvPr>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99817" y="5437188"/>
              <a:ext cx="730946" cy="730946"/>
            </a:xfrm>
            <a:prstGeom prst="rect">
              <a:avLst/>
            </a:prstGeom>
          </p:spPr>
        </p:pic>
        <p:pic>
          <p:nvPicPr>
            <p:cNvPr id="63" name="Graphic 92" descr="Calculator">
              <a:extLst>
                <a:ext uri="{FF2B5EF4-FFF2-40B4-BE49-F238E27FC236}">
                  <a16:creationId xmlns:a16="http://schemas.microsoft.com/office/drawing/2014/main" id="{AB26BE44-1E97-4EE9-94A9-8406588DD2C3}"/>
                </a:ext>
              </a:extLst>
            </p:cNvPr>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899644" y="5437188"/>
              <a:ext cx="730946" cy="730946"/>
            </a:xfrm>
            <a:prstGeom prst="rect">
              <a:avLst/>
            </a:prstGeom>
          </p:spPr>
        </p:pic>
      </p:grpSp>
      <p:grpSp>
        <p:nvGrpSpPr>
          <p:cNvPr id="119" name="Group 118">
            <a:extLst>
              <a:ext uri="{FF2B5EF4-FFF2-40B4-BE49-F238E27FC236}">
                <a16:creationId xmlns:a16="http://schemas.microsoft.com/office/drawing/2014/main" id="{607AFE89-F00C-48B3-B0D7-3C712B5DA099}"/>
              </a:ext>
            </a:extLst>
          </p:cNvPr>
          <p:cNvGrpSpPr/>
          <p:nvPr/>
        </p:nvGrpSpPr>
        <p:grpSpPr>
          <a:xfrm>
            <a:off x="5126586" y="1434481"/>
            <a:ext cx="3076034" cy="518298"/>
            <a:chOff x="6835448" y="1912641"/>
            <a:chExt cx="4101378" cy="691064"/>
          </a:xfrm>
        </p:grpSpPr>
        <p:pic>
          <p:nvPicPr>
            <p:cNvPr id="66" name="Graphic 83" descr="Satellite">
              <a:extLst>
                <a:ext uri="{FF2B5EF4-FFF2-40B4-BE49-F238E27FC236}">
                  <a16:creationId xmlns:a16="http://schemas.microsoft.com/office/drawing/2014/main" id="{3182AAB9-A497-47B2-BBBB-E77FC39CD9F4}"/>
                </a:ext>
              </a:extLst>
            </p:cNvPr>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835448" y="1912641"/>
              <a:ext cx="691064" cy="691064"/>
            </a:xfrm>
            <a:prstGeom prst="rect">
              <a:avLst/>
            </a:prstGeom>
          </p:spPr>
        </p:pic>
        <p:pic>
          <p:nvPicPr>
            <p:cNvPr id="67" name="Graphic 40" descr="Server">
              <a:extLst>
                <a:ext uri="{FF2B5EF4-FFF2-40B4-BE49-F238E27FC236}">
                  <a16:creationId xmlns:a16="http://schemas.microsoft.com/office/drawing/2014/main" id="{C55FF9A1-9C01-4D7C-8BC8-E2C80F5997EE}"/>
                </a:ext>
              </a:extLst>
            </p:cNvPr>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686179" y="1912641"/>
              <a:ext cx="691064" cy="691064"/>
            </a:xfrm>
            <a:prstGeom prst="rect">
              <a:avLst/>
            </a:prstGeom>
          </p:spPr>
        </p:pic>
        <p:pic>
          <p:nvPicPr>
            <p:cNvPr id="68" name="Graphic 43" descr="DNA">
              <a:extLst>
                <a:ext uri="{FF2B5EF4-FFF2-40B4-BE49-F238E27FC236}">
                  <a16:creationId xmlns:a16="http://schemas.microsoft.com/office/drawing/2014/main" id="{F0BF8065-89DA-4F39-941F-4EAC07956BF5}"/>
                </a:ext>
              </a:extLst>
            </p:cNvPr>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40605" y="1912641"/>
              <a:ext cx="691064" cy="691064"/>
            </a:xfrm>
            <a:prstGeom prst="rect">
              <a:avLst/>
            </a:prstGeom>
          </p:spPr>
        </p:pic>
        <p:pic>
          <p:nvPicPr>
            <p:cNvPr id="69" name="Graphic 44" descr="Medicine">
              <a:extLst>
                <a:ext uri="{FF2B5EF4-FFF2-40B4-BE49-F238E27FC236}">
                  <a16:creationId xmlns:a16="http://schemas.microsoft.com/office/drawing/2014/main" id="{3ED6407A-57D1-4A7D-AD0F-01D2D21ABF17}"/>
                </a:ext>
              </a:extLst>
            </p:cNvPr>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395031" y="1912641"/>
              <a:ext cx="691064" cy="691064"/>
            </a:xfrm>
            <a:prstGeom prst="rect">
              <a:avLst/>
            </a:prstGeom>
          </p:spPr>
        </p:pic>
        <p:pic>
          <p:nvPicPr>
            <p:cNvPr id="70" name="Graphic 45" descr="Blueprint">
              <a:extLst>
                <a:ext uri="{FF2B5EF4-FFF2-40B4-BE49-F238E27FC236}">
                  <a16:creationId xmlns:a16="http://schemas.microsoft.com/office/drawing/2014/main" id="{8448BC6F-959E-4798-890C-9C0EC90EE5E9}"/>
                </a:ext>
              </a:extLst>
            </p:cNvPr>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245762" y="1912641"/>
              <a:ext cx="691064" cy="691064"/>
            </a:xfrm>
            <a:prstGeom prst="rect">
              <a:avLst/>
            </a:prstGeom>
          </p:spPr>
        </p:pic>
      </p:grpSp>
      <p:grpSp>
        <p:nvGrpSpPr>
          <p:cNvPr id="120" name="Group 119">
            <a:extLst>
              <a:ext uri="{FF2B5EF4-FFF2-40B4-BE49-F238E27FC236}">
                <a16:creationId xmlns:a16="http://schemas.microsoft.com/office/drawing/2014/main" id="{4CA8A4D2-CE6C-416F-8724-28F0DCF70D50}"/>
              </a:ext>
            </a:extLst>
          </p:cNvPr>
          <p:cNvGrpSpPr/>
          <p:nvPr/>
        </p:nvGrpSpPr>
        <p:grpSpPr>
          <a:xfrm>
            <a:off x="5126586" y="2074420"/>
            <a:ext cx="3076034" cy="518298"/>
            <a:chOff x="6835448" y="2879906"/>
            <a:chExt cx="4101378" cy="691064"/>
          </a:xfrm>
        </p:grpSpPr>
        <p:pic>
          <p:nvPicPr>
            <p:cNvPr id="71" name="Graphic 46" descr="Building Brick Wall">
              <a:extLst>
                <a:ext uri="{FF2B5EF4-FFF2-40B4-BE49-F238E27FC236}">
                  <a16:creationId xmlns:a16="http://schemas.microsoft.com/office/drawing/2014/main" id="{0A880B7E-FE5D-4284-863C-ED5428127357}"/>
                </a:ext>
              </a:extLst>
            </p:cNvPr>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6835448" y="2879906"/>
              <a:ext cx="691064" cy="691064"/>
            </a:xfrm>
            <a:prstGeom prst="rect">
              <a:avLst/>
            </a:prstGeom>
          </p:spPr>
        </p:pic>
        <p:pic>
          <p:nvPicPr>
            <p:cNvPr id="72" name="Graphic 47" descr="Crane">
              <a:extLst>
                <a:ext uri="{FF2B5EF4-FFF2-40B4-BE49-F238E27FC236}">
                  <a16:creationId xmlns:a16="http://schemas.microsoft.com/office/drawing/2014/main" id="{3244C150-7A6C-4170-833A-520FF3E7D258}"/>
                </a:ext>
              </a:extLst>
            </p:cNvPr>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7686179" y="2879906"/>
              <a:ext cx="691064" cy="691064"/>
            </a:xfrm>
            <a:prstGeom prst="rect">
              <a:avLst/>
            </a:prstGeom>
          </p:spPr>
        </p:pic>
        <p:pic>
          <p:nvPicPr>
            <p:cNvPr id="73" name="Graphic 48" descr="Decision chart">
              <a:extLst>
                <a:ext uri="{FF2B5EF4-FFF2-40B4-BE49-F238E27FC236}">
                  <a16:creationId xmlns:a16="http://schemas.microsoft.com/office/drawing/2014/main" id="{391DC89A-AA99-4977-8795-AE0CE408FD9A}"/>
                </a:ext>
              </a:extLst>
            </p:cNvPr>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540605" y="2879906"/>
              <a:ext cx="691064" cy="691064"/>
            </a:xfrm>
            <a:prstGeom prst="rect">
              <a:avLst/>
            </a:prstGeom>
          </p:spPr>
        </p:pic>
        <p:pic>
          <p:nvPicPr>
            <p:cNvPr id="74" name="Graphic 49" descr="Wave">
              <a:extLst>
                <a:ext uri="{FF2B5EF4-FFF2-40B4-BE49-F238E27FC236}">
                  <a16:creationId xmlns:a16="http://schemas.microsoft.com/office/drawing/2014/main" id="{ADBD475C-2696-4E4E-9BC1-AD7D05A11C30}"/>
                </a:ext>
              </a:extLst>
            </p:cNvPr>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395031" y="2879906"/>
              <a:ext cx="691064" cy="691064"/>
            </a:xfrm>
            <a:prstGeom prst="rect">
              <a:avLst/>
            </a:prstGeom>
          </p:spPr>
        </p:pic>
        <p:pic>
          <p:nvPicPr>
            <p:cNvPr id="75" name="Graphic 50" descr="Bridge scene">
              <a:extLst>
                <a:ext uri="{FF2B5EF4-FFF2-40B4-BE49-F238E27FC236}">
                  <a16:creationId xmlns:a16="http://schemas.microsoft.com/office/drawing/2014/main" id="{8EB356CF-8736-495C-90BF-9902EFC197F6}"/>
                </a:ext>
              </a:extLst>
            </p:cNvPr>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0245762" y="2879906"/>
              <a:ext cx="691064" cy="691064"/>
            </a:xfrm>
            <a:prstGeom prst="rect">
              <a:avLst/>
            </a:prstGeom>
          </p:spPr>
        </p:pic>
      </p:grpSp>
      <p:grpSp>
        <p:nvGrpSpPr>
          <p:cNvPr id="121" name="Group 120">
            <a:extLst>
              <a:ext uri="{FF2B5EF4-FFF2-40B4-BE49-F238E27FC236}">
                <a16:creationId xmlns:a16="http://schemas.microsoft.com/office/drawing/2014/main" id="{9F1F01D5-7381-43E8-B653-4B594D09B3A4}"/>
              </a:ext>
            </a:extLst>
          </p:cNvPr>
          <p:cNvGrpSpPr/>
          <p:nvPr/>
        </p:nvGrpSpPr>
        <p:grpSpPr>
          <a:xfrm>
            <a:off x="5126586" y="2714359"/>
            <a:ext cx="3076034" cy="518298"/>
            <a:chOff x="6835448" y="3934424"/>
            <a:chExt cx="4101378" cy="691064"/>
          </a:xfrm>
        </p:grpSpPr>
        <p:pic>
          <p:nvPicPr>
            <p:cNvPr id="76" name="Graphic 51" descr="Bar graph with upward trend">
              <a:extLst>
                <a:ext uri="{FF2B5EF4-FFF2-40B4-BE49-F238E27FC236}">
                  <a16:creationId xmlns:a16="http://schemas.microsoft.com/office/drawing/2014/main" id="{1733302C-71FB-4911-9D77-5DD5F53014CF}"/>
                </a:ext>
              </a:extLst>
            </p:cNvPr>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835448" y="3934424"/>
              <a:ext cx="691064" cy="691064"/>
            </a:xfrm>
            <a:prstGeom prst="rect">
              <a:avLst/>
            </a:prstGeom>
          </p:spPr>
        </p:pic>
        <p:pic>
          <p:nvPicPr>
            <p:cNvPr id="77" name="Graphic 57" descr="Web design">
              <a:extLst>
                <a:ext uri="{FF2B5EF4-FFF2-40B4-BE49-F238E27FC236}">
                  <a16:creationId xmlns:a16="http://schemas.microsoft.com/office/drawing/2014/main" id="{DFD2F3FA-E705-4870-BA75-650730900A71}"/>
                </a:ext>
              </a:extLst>
            </p:cNvPr>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686179" y="3934424"/>
              <a:ext cx="691064" cy="691064"/>
            </a:xfrm>
            <a:prstGeom prst="rect">
              <a:avLst/>
            </a:prstGeom>
          </p:spPr>
        </p:pic>
        <p:pic>
          <p:nvPicPr>
            <p:cNvPr id="78" name="Graphic 58" descr="Heart organ">
              <a:extLst>
                <a:ext uri="{FF2B5EF4-FFF2-40B4-BE49-F238E27FC236}">
                  <a16:creationId xmlns:a16="http://schemas.microsoft.com/office/drawing/2014/main" id="{EA041184-8A1B-41E0-96FC-EB5F159515A1}"/>
                </a:ext>
              </a:extLst>
            </p:cNvPr>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540605" y="3934424"/>
              <a:ext cx="691064" cy="691064"/>
            </a:xfrm>
            <a:prstGeom prst="rect">
              <a:avLst/>
            </a:prstGeom>
          </p:spPr>
        </p:pic>
        <p:pic>
          <p:nvPicPr>
            <p:cNvPr id="79" name="Graphic 59" descr="Lungs">
              <a:extLst>
                <a:ext uri="{FF2B5EF4-FFF2-40B4-BE49-F238E27FC236}">
                  <a16:creationId xmlns:a16="http://schemas.microsoft.com/office/drawing/2014/main" id="{CF277CF8-243C-4924-BE2B-F47AFCB93C23}"/>
                </a:ext>
              </a:extLst>
            </p:cNvPr>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395031" y="3934424"/>
              <a:ext cx="691064" cy="691064"/>
            </a:xfrm>
            <a:prstGeom prst="rect">
              <a:avLst/>
            </a:prstGeom>
          </p:spPr>
        </p:pic>
        <p:pic>
          <p:nvPicPr>
            <p:cNvPr id="80" name="Graphic 63" descr="Internet Of Things">
              <a:extLst>
                <a:ext uri="{FF2B5EF4-FFF2-40B4-BE49-F238E27FC236}">
                  <a16:creationId xmlns:a16="http://schemas.microsoft.com/office/drawing/2014/main" id="{7D903DE7-ADA4-458A-9148-9955CE0480ED}"/>
                </a:ext>
              </a:extLst>
            </p:cNvPr>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245762" y="3934424"/>
              <a:ext cx="691064" cy="691064"/>
            </a:xfrm>
            <a:prstGeom prst="rect">
              <a:avLst/>
            </a:prstGeom>
          </p:spPr>
        </p:pic>
      </p:grpSp>
      <p:grpSp>
        <p:nvGrpSpPr>
          <p:cNvPr id="122" name="Group 121">
            <a:extLst>
              <a:ext uri="{FF2B5EF4-FFF2-40B4-BE49-F238E27FC236}">
                <a16:creationId xmlns:a16="http://schemas.microsoft.com/office/drawing/2014/main" id="{AA7B96B7-B3B7-4863-9D57-5FD2C591BF0B}"/>
              </a:ext>
            </a:extLst>
          </p:cNvPr>
          <p:cNvGrpSpPr/>
          <p:nvPr/>
        </p:nvGrpSpPr>
        <p:grpSpPr>
          <a:xfrm>
            <a:off x="5126586" y="3354298"/>
            <a:ext cx="3076034" cy="518298"/>
            <a:chOff x="6835448" y="4907120"/>
            <a:chExt cx="4101378" cy="691064"/>
          </a:xfrm>
        </p:grpSpPr>
        <p:pic>
          <p:nvPicPr>
            <p:cNvPr id="81" name="Graphic 64" descr="Planet">
              <a:extLst>
                <a:ext uri="{FF2B5EF4-FFF2-40B4-BE49-F238E27FC236}">
                  <a16:creationId xmlns:a16="http://schemas.microsoft.com/office/drawing/2014/main" id="{ACE01BF0-9AFC-4F2F-ACF3-C4428287949D}"/>
                </a:ext>
              </a:extLst>
            </p:cNvPr>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835448" y="4907120"/>
              <a:ext cx="691064" cy="691064"/>
            </a:xfrm>
            <a:prstGeom prst="rect">
              <a:avLst/>
            </a:prstGeom>
          </p:spPr>
        </p:pic>
        <p:pic>
          <p:nvPicPr>
            <p:cNvPr id="82" name="Graphic 65" descr="GMO">
              <a:extLst>
                <a:ext uri="{FF2B5EF4-FFF2-40B4-BE49-F238E27FC236}">
                  <a16:creationId xmlns:a16="http://schemas.microsoft.com/office/drawing/2014/main" id="{884F3E55-95E9-48CD-B580-D6EC7AA4B9CA}"/>
                </a:ext>
              </a:extLst>
            </p:cNvPr>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686179" y="4907120"/>
              <a:ext cx="691064" cy="691064"/>
            </a:xfrm>
            <a:prstGeom prst="rect">
              <a:avLst/>
            </a:prstGeom>
          </p:spPr>
        </p:pic>
        <p:pic>
          <p:nvPicPr>
            <p:cNvPr id="83" name="Graphic 68" descr="Flask">
              <a:extLst>
                <a:ext uri="{FF2B5EF4-FFF2-40B4-BE49-F238E27FC236}">
                  <a16:creationId xmlns:a16="http://schemas.microsoft.com/office/drawing/2014/main" id="{A0799794-317A-433A-9D35-A4A7494D7A70}"/>
                </a:ext>
              </a:extLst>
            </p:cNvPr>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540605" y="4907120"/>
              <a:ext cx="691064" cy="691064"/>
            </a:xfrm>
            <a:prstGeom prst="rect">
              <a:avLst/>
            </a:prstGeom>
          </p:spPr>
        </p:pic>
        <p:pic>
          <p:nvPicPr>
            <p:cNvPr id="84" name="Graphic 69" descr="Test tubes">
              <a:extLst>
                <a:ext uri="{FF2B5EF4-FFF2-40B4-BE49-F238E27FC236}">
                  <a16:creationId xmlns:a16="http://schemas.microsoft.com/office/drawing/2014/main" id="{C1FC5587-CC67-4324-9694-66F632A15DDD}"/>
                </a:ext>
              </a:extLst>
            </p:cNvPr>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395031" y="4907120"/>
              <a:ext cx="691064" cy="691064"/>
            </a:xfrm>
            <a:prstGeom prst="rect">
              <a:avLst/>
            </a:prstGeom>
          </p:spPr>
        </p:pic>
        <p:pic>
          <p:nvPicPr>
            <p:cNvPr id="85" name="Graphic 70" descr="Microscope">
              <a:extLst>
                <a:ext uri="{FF2B5EF4-FFF2-40B4-BE49-F238E27FC236}">
                  <a16:creationId xmlns:a16="http://schemas.microsoft.com/office/drawing/2014/main" id="{197FD1A9-5147-4728-98B5-5277D9826B8C}"/>
                </a:ext>
              </a:extLst>
            </p:cNvPr>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245762" y="4907120"/>
              <a:ext cx="691064" cy="691064"/>
            </a:xfrm>
            <a:prstGeom prst="rect">
              <a:avLst/>
            </a:prstGeom>
          </p:spPr>
        </p:pic>
      </p:grpSp>
      <p:grpSp>
        <p:nvGrpSpPr>
          <p:cNvPr id="123" name="Group 122">
            <a:extLst>
              <a:ext uri="{FF2B5EF4-FFF2-40B4-BE49-F238E27FC236}">
                <a16:creationId xmlns:a16="http://schemas.microsoft.com/office/drawing/2014/main" id="{A42842B2-4E4B-4392-86A3-B0525BAF7DB2}"/>
              </a:ext>
            </a:extLst>
          </p:cNvPr>
          <p:cNvGrpSpPr/>
          <p:nvPr/>
        </p:nvGrpSpPr>
        <p:grpSpPr>
          <a:xfrm>
            <a:off x="5126586" y="3994238"/>
            <a:ext cx="3076034" cy="518298"/>
            <a:chOff x="6835448" y="5953132"/>
            <a:chExt cx="4101378" cy="691064"/>
          </a:xfrm>
        </p:grpSpPr>
        <p:pic>
          <p:nvPicPr>
            <p:cNvPr id="86" name="Graphic 73" descr="Trigonometry">
              <a:extLst>
                <a:ext uri="{FF2B5EF4-FFF2-40B4-BE49-F238E27FC236}">
                  <a16:creationId xmlns:a16="http://schemas.microsoft.com/office/drawing/2014/main" id="{EC13E77A-00DB-42D1-BC05-0FE656C64326}"/>
                </a:ext>
              </a:extLst>
            </p:cNvPr>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835448" y="5953132"/>
              <a:ext cx="691064" cy="691064"/>
            </a:xfrm>
            <a:prstGeom prst="rect">
              <a:avLst/>
            </a:prstGeom>
          </p:spPr>
        </p:pic>
        <p:pic>
          <p:nvPicPr>
            <p:cNvPr id="87" name="Graphic 82" descr="Gears">
              <a:extLst>
                <a:ext uri="{FF2B5EF4-FFF2-40B4-BE49-F238E27FC236}">
                  <a16:creationId xmlns:a16="http://schemas.microsoft.com/office/drawing/2014/main" id="{3BA3C21C-56B6-421B-828D-476188464035}"/>
                </a:ext>
              </a:extLst>
            </p:cNvPr>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686179" y="5953132"/>
              <a:ext cx="691064" cy="691064"/>
            </a:xfrm>
            <a:prstGeom prst="rect">
              <a:avLst/>
            </a:prstGeom>
          </p:spPr>
        </p:pic>
        <p:pic>
          <p:nvPicPr>
            <p:cNvPr id="88" name="Graphic 84" descr="Illustrator">
              <a:extLst>
                <a:ext uri="{FF2B5EF4-FFF2-40B4-BE49-F238E27FC236}">
                  <a16:creationId xmlns:a16="http://schemas.microsoft.com/office/drawing/2014/main" id="{231183F3-73D3-41D5-BC6D-D829D95A3CF6}"/>
                </a:ext>
              </a:extLst>
            </p:cNvPr>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540605" y="5953132"/>
              <a:ext cx="691064" cy="691064"/>
            </a:xfrm>
            <a:prstGeom prst="rect">
              <a:avLst/>
            </a:prstGeom>
          </p:spPr>
        </p:pic>
        <p:pic>
          <p:nvPicPr>
            <p:cNvPr id="89" name="Graphic 85" descr="Forest scene">
              <a:extLst>
                <a:ext uri="{FF2B5EF4-FFF2-40B4-BE49-F238E27FC236}">
                  <a16:creationId xmlns:a16="http://schemas.microsoft.com/office/drawing/2014/main" id="{5BF81F19-86E8-4788-9D0B-7EF1F3630202}"/>
                </a:ext>
              </a:extLst>
            </p:cNvPr>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395031" y="5953132"/>
              <a:ext cx="691064" cy="691064"/>
            </a:xfrm>
            <a:prstGeom prst="rect">
              <a:avLst/>
            </a:prstGeom>
          </p:spPr>
        </p:pic>
        <p:pic>
          <p:nvPicPr>
            <p:cNvPr id="90" name="Graphic 88" descr="Processor">
              <a:extLst>
                <a:ext uri="{FF2B5EF4-FFF2-40B4-BE49-F238E27FC236}">
                  <a16:creationId xmlns:a16="http://schemas.microsoft.com/office/drawing/2014/main" id="{733152ED-965A-4E83-8CAC-3B0A75A1D421}"/>
                </a:ext>
              </a:extLst>
            </p:cNvPr>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245762" y="5953132"/>
              <a:ext cx="691064" cy="691064"/>
            </a:xfrm>
            <a:prstGeom prst="rect">
              <a:avLst/>
            </a:prstGeom>
          </p:spPr>
        </p:pic>
      </p:grpSp>
    </p:spTree>
    <p:extLst>
      <p:ext uri="{BB962C8B-B14F-4D97-AF65-F5344CB8AC3E}">
        <p14:creationId xmlns:p14="http://schemas.microsoft.com/office/powerpoint/2010/main" val="1202933233"/>
      </p:ext>
    </p:extLst>
  </p:cSld>
  <p:clrMapOvr>
    <a:masterClrMapping/>
  </p:clrMapOvr>
</p:sld>
</file>

<file path=ppt/theme/theme1.xml><?xml version="1.0" encoding="utf-8"?>
<a:theme xmlns:a="http://schemas.openxmlformats.org/drawingml/2006/main" name="EP Presentation Theme - Simple">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6BF0133-7264-4558-9940-05EE1CFD849B}" vid="{C06569DF-2F6C-4C89-AC9A-60E26D07B001}"/>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6BF0133-7264-4558-9940-05EE1CFD849B}" vid="{66FB325B-5E17-4B4E-AD76-3F49B13120A3}"/>
    </a:ext>
  </a:extLst>
</a:theme>
</file>

<file path=ppt/theme/theme3.xml><?xml version="1.0" encoding="utf-8"?>
<a:theme xmlns:a="http://schemas.openxmlformats.org/drawingml/2006/main" name="2_EP Presentation Theme - Special">
  <a:themeElements>
    <a:clrScheme name="EP Colors">
      <a:dk1>
        <a:srgbClr val="000000"/>
      </a:dk1>
      <a:lt1>
        <a:sysClr val="window" lastClr="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6BF0133-7264-4558-9940-05EE1CFD849B}" vid="{6B996821-0A6F-4358-BCC6-6D9D2451388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02B1FB4E1914BAF6102CCF0B910D6" ma:contentTypeVersion="13" ma:contentTypeDescription="Create a new document." ma:contentTypeScope="" ma:versionID="c55836572cb5716942d8976da2d93e95">
  <xsd:schema xmlns:xsd="http://www.w3.org/2001/XMLSchema" xmlns:xs="http://www.w3.org/2001/XMLSchema" xmlns:p="http://schemas.microsoft.com/office/2006/metadata/properties" xmlns:ns2="fc700d6a-14c8-4431-87f0-1eb34fcb9ecc" xmlns:ns3="051abd47-9546-4a61-92e9-da62ec2358b6" targetNamespace="http://schemas.microsoft.com/office/2006/metadata/properties" ma:root="true" ma:fieldsID="ac40d2c8f144130975f694b73e553aec" ns2:_="" ns3:_="">
    <xsd:import namespace="fc700d6a-14c8-4431-87f0-1eb34fcb9ecc"/>
    <xsd:import namespace="051abd47-9546-4a61-92e9-da62ec2358b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Location" minOccurs="0"/>
                <xsd:element ref="ns2:MediaServiceGenerationTime" minOccurs="0"/>
                <xsd:element ref="ns2:MediaServiceEventHashCode" minOccurs="0"/>
                <xsd:element ref="ns2:MediaServiceAutoTags" minOccurs="0"/>
                <xsd:element ref="ns2:MediaServiceOCR"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700d6a-14c8-4431-87f0-1eb34fcb9e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1abd47-9546-4a61-92e9-da62ec2358b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51abd47-9546-4a61-92e9-da62ec2358b6">
      <UserInfo>
        <DisplayName>CLDT Members</DisplayName>
        <AccountId>7</AccountId>
        <AccountType/>
      </UserInfo>
      <UserInfo>
        <DisplayName>Leonid Felikson</DisplayName>
        <AccountId>722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F09EFA-0464-4244-86B6-E7D86480D1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700d6a-14c8-4431-87f0-1eb34fcb9ecc"/>
    <ds:schemaRef ds:uri="051abd47-9546-4a61-92e9-da62ec2358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A04465-0014-4D33-ABA2-D6924F11FEE0}">
  <ds:schemaRefs>
    <ds:schemaRef ds:uri="http://www.w3.org/XML/1998/namespace"/>
    <ds:schemaRef ds:uri="http://purl.org/dc/dcmitype/"/>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purl.org/dc/terms/"/>
    <ds:schemaRef ds:uri="051abd47-9546-4a61-92e9-da62ec2358b6"/>
    <ds:schemaRef ds:uri="fc700d6a-14c8-4431-87f0-1eb34fcb9ecc"/>
    <ds:schemaRef ds:uri="http://schemas.microsoft.com/office/2006/metadata/properties"/>
  </ds:schemaRefs>
</ds:datastoreItem>
</file>

<file path=customXml/itemProps3.xml><?xml version="1.0" encoding="utf-8"?>
<ds:datastoreItem xmlns:ds="http://schemas.openxmlformats.org/officeDocument/2006/customXml" ds:itemID="{0F8F7E09-D485-4407-984B-97D2EA2C8D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EP Presentation Theme - Simple</Template>
  <TotalTime>85</TotalTime>
  <Words>290</Words>
  <Application>Microsoft Macintosh PowerPoint</Application>
  <PresentationFormat>On-screen Show (16:9)</PresentationFormat>
  <Paragraphs>49</Paragraphs>
  <Slides>9</Slides>
  <Notes>0</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vt:i4>
      </vt:variant>
    </vt:vector>
  </HeadingPairs>
  <TitlesOfParts>
    <vt:vector size="21" baseType="lpstr">
      <vt:lpstr>Arial</vt:lpstr>
      <vt:lpstr>Calibri</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CUDA at Scale for the Enterprise</vt:lpstr>
      <vt:lpstr>GPU Hardware and Communications</vt:lpstr>
      <vt:lpstr>Multiple CPU Systems</vt:lpstr>
      <vt:lpstr>Multiple CPU</vt:lpstr>
      <vt:lpstr>Multiple GPU</vt:lpstr>
      <vt:lpstr>When to use what?</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CUDA at Scale for the Enterprise</dc:title>
  <dc:creator>Chance Pascale</dc:creator>
  <cp:lastModifiedBy>Chance Pascale</cp:lastModifiedBy>
  <cp:revision>4</cp:revision>
  <dcterms:created xsi:type="dcterms:W3CDTF">2021-10-02T18:07:17Z</dcterms:created>
  <dcterms:modified xsi:type="dcterms:W3CDTF">2021-10-04T23:05:37Z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0x010100F2002B1FB4E1914BAF6102CCF0B910D6</vt:lpwstr>
  </property>
</Properties>
</file>